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49"/>
  </p:notesMasterIdLst>
  <p:sldIdLst>
    <p:sldId id="256" r:id="rId7"/>
    <p:sldId id="480" r:id="rId8"/>
    <p:sldId id="349" r:id="rId9"/>
    <p:sldId id="516" r:id="rId10"/>
    <p:sldId id="264" r:id="rId11"/>
    <p:sldId id="457" r:id="rId12"/>
    <p:sldId id="305" r:id="rId13"/>
    <p:sldId id="269" r:id="rId14"/>
    <p:sldId id="307" r:id="rId15"/>
    <p:sldId id="308" r:id="rId16"/>
    <p:sldId id="328" r:id="rId17"/>
    <p:sldId id="338" r:id="rId18"/>
    <p:sldId id="339" r:id="rId19"/>
    <p:sldId id="285" r:id="rId20"/>
    <p:sldId id="284" r:id="rId21"/>
    <p:sldId id="517" r:id="rId22"/>
    <p:sldId id="523" r:id="rId23"/>
    <p:sldId id="274" r:id="rId24"/>
    <p:sldId id="511" r:id="rId25"/>
    <p:sldId id="442" r:id="rId26"/>
    <p:sldId id="340" r:id="rId27"/>
    <p:sldId id="341" r:id="rId28"/>
    <p:sldId id="342" r:id="rId29"/>
    <p:sldId id="355" r:id="rId30"/>
    <p:sldId id="389" r:id="rId31"/>
    <p:sldId id="343" r:id="rId32"/>
    <p:sldId id="521" r:id="rId33"/>
    <p:sldId id="522" r:id="rId34"/>
    <p:sldId id="315" r:id="rId35"/>
    <p:sldId id="320" r:id="rId36"/>
    <p:sldId id="520" r:id="rId37"/>
    <p:sldId id="322" r:id="rId38"/>
    <p:sldId id="324" r:id="rId39"/>
    <p:sldId id="396" r:id="rId40"/>
    <p:sldId id="321" r:id="rId41"/>
    <p:sldId id="344" r:id="rId42"/>
    <p:sldId id="509" r:id="rId43"/>
    <p:sldId id="510" r:id="rId44"/>
    <p:sldId id="524" r:id="rId45"/>
    <p:sldId id="441" r:id="rId46"/>
    <p:sldId id="432" r:id="rId47"/>
    <p:sldId id="29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87200" autoAdjust="0"/>
  </p:normalViewPr>
  <p:slideViewPr>
    <p:cSldViewPr snapToGrid="0" snapToObjects="1">
      <p:cViewPr varScale="1">
        <p:scale>
          <a:sx n="75" d="100"/>
          <a:sy n="75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image" Target="../media/image3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06B21-5D1D-48A8-9537-82F8C38D1C9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F2D79B0-3B7F-45E1-98EA-AC59B86D404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2E78D287-09F5-4599-9C85-158E6CD4BC64}" type="parTrans" cxnId="{F5448560-2DB5-4213-AED7-33B20C866237}">
      <dgm:prSet/>
      <dgm:spPr/>
      <dgm:t>
        <a:bodyPr/>
        <a:lstStyle/>
        <a:p>
          <a:endParaRPr lang="en-GB"/>
        </a:p>
      </dgm:t>
    </dgm:pt>
    <dgm:pt modelId="{1C23EA98-FBA8-4505-BB25-E15E1B1379A6}" type="sibTrans" cxnId="{F5448560-2DB5-4213-AED7-33B20C866237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n-GB"/>
        </a:p>
      </dgm:t>
    </dgm:pt>
    <dgm:pt modelId="{1BF99A51-C255-41A7-B49E-842104291973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A2E8B0F6-8400-49CB-ABEE-E49C84C35B73}" type="parTrans" cxnId="{5A41009E-B9F0-473A-8B8A-C20D5AB69F2F}">
      <dgm:prSet/>
      <dgm:spPr/>
      <dgm:t>
        <a:bodyPr/>
        <a:lstStyle/>
        <a:p>
          <a:endParaRPr lang="en-GB"/>
        </a:p>
      </dgm:t>
    </dgm:pt>
    <dgm:pt modelId="{F47BF7E2-E989-4D6A-BBC9-B1840A5E6E8B}" type="sibTrans" cxnId="{5A41009E-B9F0-473A-8B8A-C20D5AB69F2F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n-GB"/>
        </a:p>
      </dgm:t>
    </dgm:pt>
    <dgm:pt modelId="{C0D77881-DA3B-2C4F-A0CC-86C4C6ECC035}">
      <dgm:prSet custT="1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 sz="2400" b="1" i="0" dirty="0">
            <a:latin typeface="AvenirNext LT Pro Regular" pitchFamily="34" charset="0"/>
            <a:cs typeface="AvenirNext LT Pro Regular"/>
          </a:endParaRPr>
        </a:p>
      </dgm:t>
    </dgm:pt>
    <dgm:pt modelId="{194C90C6-D0A6-E147-960F-8B1D0272C77D}" type="parTrans" cxnId="{AC9CA4B6-5CA0-3148-8502-27FA1DFF1F32}">
      <dgm:prSet/>
      <dgm:spPr/>
      <dgm:t>
        <a:bodyPr/>
        <a:lstStyle/>
        <a:p>
          <a:endParaRPr lang="en-US"/>
        </a:p>
      </dgm:t>
    </dgm:pt>
    <dgm:pt modelId="{3CEB7E89-4447-C34D-8833-090D470EDA31}" type="sibTrans" cxnId="{AC9CA4B6-5CA0-3148-8502-27FA1DFF1F32}">
      <dgm:prSet/>
      <dgm:spPr>
        <a:ln w="25400">
          <a:solidFill>
            <a:srgbClr val="257EC5"/>
          </a:solidFill>
        </a:ln>
      </dgm:spPr>
      <dgm:t>
        <a:bodyPr/>
        <a:lstStyle/>
        <a:p>
          <a:endParaRPr lang="en-US"/>
        </a:p>
      </dgm:t>
    </dgm:pt>
    <dgm:pt modelId="{DE94BA3C-10B1-42CA-A098-885973322C0A}">
      <dgm:prSet phldrT="[Text]" phldr="1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7A9E0851-C392-4B3D-8A73-BE58416921E8}" type="sibTrans" cxnId="{A40B1EF5-75B9-49FC-ADD6-017D3C9C674F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n-GB"/>
        </a:p>
      </dgm:t>
    </dgm:pt>
    <dgm:pt modelId="{203724D7-B929-4F4B-B636-AFBE6B65165E}" type="parTrans" cxnId="{A40B1EF5-75B9-49FC-ADD6-017D3C9C674F}">
      <dgm:prSet/>
      <dgm:spPr/>
      <dgm:t>
        <a:bodyPr/>
        <a:lstStyle/>
        <a:p>
          <a:endParaRPr lang="en-GB"/>
        </a:p>
      </dgm:t>
    </dgm:pt>
    <dgm:pt modelId="{303E7461-8135-4860-A5ED-FBDD283545AD}">
      <dgm:prSet custT="1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en-PH" sz="1600" b="1" i="0" dirty="0">
            <a:latin typeface="AvenirNext LT Pro Regular" pitchFamily="34" charset="0"/>
            <a:cs typeface="AvenirNext LT Pro Regular"/>
          </a:endParaRPr>
        </a:p>
      </dgm:t>
    </dgm:pt>
    <dgm:pt modelId="{B937FB99-3ECE-4CC7-9C7E-A6F76D41AB66}" type="sibTrans" cxnId="{7F1E7E04-60F2-488B-927C-3443FEDC11AD}">
      <dgm:prSet/>
      <dgm:spPr>
        <a:noFill/>
        <a:ln w="25400">
          <a:solidFill>
            <a:schemeClr val="accent1"/>
          </a:solidFill>
        </a:ln>
      </dgm:spPr>
      <dgm:t>
        <a:bodyPr/>
        <a:lstStyle/>
        <a:p>
          <a:endParaRPr lang="en-PH"/>
        </a:p>
      </dgm:t>
    </dgm:pt>
    <dgm:pt modelId="{F1B85781-A078-469A-BCF2-21C28459B060}" type="parTrans" cxnId="{7F1E7E04-60F2-488B-927C-3443FEDC11AD}">
      <dgm:prSet/>
      <dgm:spPr/>
      <dgm:t>
        <a:bodyPr/>
        <a:lstStyle/>
        <a:p>
          <a:endParaRPr lang="en-PH"/>
        </a:p>
      </dgm:t>
    </dgm:pt>
    <dgm:pt modelId="{C21E0AE7-9A88-452B-9581-D00C90CABF04}" type="pres">
      <dgm:prSet presAssocID="{30D06B21-5D1D-48A8-9537-82F8C38D1C99}" presName="cycle" presStyleCnt="0">
        <dgm:presLayoutVars>
          <dgm:dir/>
          <dgm:resizeHandles val="exact"/>
        </dgm:presLayoutVars>
      </dgm:prSet>
      <dgm:spPr/>
    </dgm:pt>
    <dgm:pt modelId="{FD00F1D4-C5D4-41D8-9569-713858531BE7}" type="pres">
      <dgm:prSet presAssocID="{DE94BA3C-10B1-42CA-A098-885973322C0A}" presName="node" presStyleLbl="node1" presStyleIdx="0" presStyleCnt="5" custScaleX="73094">
        <dgm:presLayoutVars>
          <dgm:bulletEnabled val="1"/>
        </dgm:presLayoutVars>
      </dgm:prSet>
      <dgm:spPr/>
    </dgm:pt>
    <dgm:pt modelId="{84A1F97D-03BD-49D1-B2CE-D69CA2B3522A}" type="pres">
      <dgm:prSet presAssocID="{DE94BA3C-10B1-42CA-A098-885973322C0A}" presName="spNode" presStyleCnt="0"/>
      <dgm:spPr/>
    </dgm:pt>
    <dgm:pt modelId="{D0FB5822-730E-4865-8ED3-C92FD41B567A}" type="pres">
      <dgm:prSet presAssocID="{7A9E0851-C392-4B3D-8A73-BE58416921E8}" presName="sibTrans" presStyleLbl="sibTrans1D1" presStyleIdx="0" presStyleCnt="5"/>
      <dgm:spPr/>
    </dgm:pt>
    <dgm:pt modelId="{4C4299F2-3B4F-4DBA-BC81-6E89076A17B4}" type="pres">
      <dgm:prSet presAssocID="{8F2D79B0-3B7F-45E1-98EA-AC59B86D404B}" presName="node" presStyleLbl="node1" presStyleIdx="1" presStyleCnt="5" custScaleX="85827">
        <dgm:presLayoutVars>
          <dgm:bulletEnabled val="1"/>
        </dgm:presLayoutVars>
      </dgm:prSet>
      <dgm:spPr/>
    </dgm:pt>
    <dgm:pt modelId="{7ED63935-F75F-46DF-8B90-B3F49E0C2993}" type="pres">
      <dgm:prSet presAssocID="{8F2D79B0-3B7F-45E1-98EA-AC59B86D404B}" presName="spNode" presStyleCnt="0"/>
      <dgm:spPr/>
    </dgm:pt>
    <dgm:pt modelId="{9D597062-C7CE-41A1-9339-63DB5BE098D1}" type="pres">
      <dgm:prSet presAssocID="{1C23EA98-FBA8-4505-BB25-E15E1B1379A6}" presName="sibTrans" presStyleLbl="sibTrans1D1" presStyleIdx="1" presStyleCnt="5"/>
      <dgm:spPr/>
    </dgm:pt>
    <dgm:pt modelId="{A82A3EFA-923E-48C5-8F18-8D9174936301}" type="pres">
      <dgm:prSet presAssocID="{303E7461-8135-4860-A5ED-FBDD283545AD}" presName="node" presStyleLbl="node1" presStyleIdx="2" presStyleCnt="5" custScaleX="63030" custRadScaleRad="91903" custRadScaleInc="-58077">
        <dgm:presLayoutVars>
          <dgm:bulletEnabled val="1"/>
        </dgm:presLayoutVars>
      </dgm:prSet>
      <dgm:spPr/>
    </dgm:pt>
    <dgm:pt modelId="{2621A1EE-A4CE-40AE-94DC-17086811C6A3}" type="pres">
      <dgm:prSet presAssocID="{303E7461-8135-4860-A5ED-FBDD283545AD}" presName="spNode" presStyleCnt="0"/>
      <dgm:spPr/>
    </dgm:pt>
    <dgm:pt modelId="{3E07E74F-6ECA-44F3-8B49-CB09D3EE419F}" type="pres">
      <dgm:prSet presAssocID="{B937FB99-3ECE-4CC7-9C7E-A6F76D41AB66}" presName="sibTrans" presStyleLbl="sibTrans1D1" presStyleIdx="2" presStyleCnt="5"/>
      <dgm:spPr/>
    </dgm:pt>
    <dgm:pt modelId="{B1C6D8D2-5FA0-DE4E-8569-7F608D67C0C7}" type="pres">
      <dgm:prSet presAssocID="{C0D77881-DA3B-2C4F-A0CC-86C4C6ECC035}" presName="node" presStyleLbl="node1" presStyleIdx="3" presStyleCnt="5" custScaleX="73570" custRadScaleRad="89873" custRadScaleInc="73590">
        <dgm:presLayoutVars>
          <dgm:bulletEnabled val="1"/>
        </dgm:presLayoutVars>
      </dgm:prSet>
      <dgm:spPr/>
    </dgm:pt>
    <dgm:pt modelId="{2B694764-BD1E-D941-ADD5-C3756704F064}" type="pres">
      <dgm:prSet presAssocID="{C0D77881-DA3B-2C4F-A0CC-86C4C6ECC035}" presName="spNode" presStyleCnt="0"/>
      <dgm:spPr/>
    </dgm:pt>
    <dgm:pt modelId="{96558303-E410-2045-87F9-5863E1B4FE78}" type="pres">
      <dgm:prSet presAssocID="{3CEB7E89-4447-C34D-8833-090D470EDA31}" presName="sibTrans" presStyleLbl="sibTrans1D1" presStyleIdx="3" presStyleCnt="5"/>
      <dgm:spPr/>
    </dgm:pt>
    <dgm:pt modelId="{95FC49D4-4252-469A-BD98-364246E46C24}" type="pres">
      <dgm:prSet presAssocID="{1BF99A51-C255-41A7-B49E-842104291973}" presName="node" presStyleLbl="node1" presStyleIdx="4" presStyleCnt="5">
        <dgm:presLayoutVars>
          <dgm:bulletEnabled val="1"/>
        </dgm:presLayoutVars>
      </dgm:prSet>
      <dgm:spPr/>
    </dgm:pt>
    <dgm:pt modelId="{D278158B-CA9E-4AF1-8C9F-769B83A84918}" type="pres">
      <dgm:prSet presAssocID="{1BF99A51-C255-41A7-B49E-842104291973}" presName="spNode" presStyleCnt="0"/>
      <dgm:spPr/>
    </dgm:pt>
    <dgm:pt modelId="{08BF8B3F-778B-487E-BBD3-B9BE1E63CCBB}" type="pres">
      <dgm:prSet presAssocID="{F47BF7E2-E989-4D6A-BBC9-B1840A5E6E8B}" presName="sibTrans" presStyleLbl="sibTrans1D1" presStyleIdx="4" presStyleCnt="5"/>
      <dgm:spPr/>
    </dgm:pt>
  </dgm:ptLst>
  <dgm:cxnLst>
    <dgm:cxn modelId="{7F1E7E04-60F2-488B-927C-3443FEDC11AD}" srcId="{30D06B21-5D1D-48A8-9537-82F8C38D1C99}" destId="{303E7461-8135-4860-A5ED-FBDD283545AD}" srcOrd="2" destOrd="0" parTransId="{F1B85781-A078-469A-BCF2-21C28459B060}" sibTransId="{B937FB99-3ECE-4CC7-9C7E-A6F76D41AB66}"/>
    <dgm:cxn modelId="{52F35C15-7AC6-497D-BF66-05456E135A0D}" type="presOf" srcId="{1C23EA98-FBA8-4505-BB25-E15E1B1379A6}" destId="{9D597062-C7CE-41A1-9339-63DB5BE098D1}" srcOrd="0" destOrd="0" presId="urn:microsoft.com/office/officeart/2005/8/layout/cycle6"/>
    <dgm:cxn modelId="{738ABF15-7FDB-4B80-96B7-20CA0AEC76F3}" type="presOf" srcId="{DE94BA3C-10B1-42CA-A098-885973322C0A}" destId="{FD00F1D4-C5D4-41D8-9569-713858531BE7}" srcOrd="0" destOrd="0" presId="urn:microsoft.com/office/officeart/2005/8/layout/cycle6"/>
    <dgm:cxn modelId="{C9EC435D-416F-4A34-948D-3E178A9AC47C}" type="presOf" srcId="{30D06B21-5D1D-48A8-9537-82F8C38D1C99}" destId="{C21E0AE7-9A88-452B-9581-D00C90CABF04}" srcOrd="0" destOrd="0" presId="urn:microsoft.com/office/officeart/2005/8/layout/cycle6"/>
    <dgm:cxn modelId="{F5448560-2DB5-4213-AED7-33B20C866237}" srcId="{30D06B21-5D1D-48A8-9537-82F8C38D1C99}" destId="{8F2D79B0-3B7F-45E1-98EA-AC59B86D404B}" srcOrd="1" destOrd="0" parTransId="{2E78D287-09F5-4599-9C85-158E6CD4BC64}" sibTransId="{1C23EA98-FBA8-4505-BB25-E15E1B1379A6}"/>
    <dgm:cxn modelId="{243CFF4D-7F7E-41C1-AD72-BA729FE3CE10}" type="presOf" srcId="{3CEB7E89-4447-C34D-8833-090D470EDA31}" destId="{96558303-E410-2045-87F9-5863E1B4FE78}" srcOrd="0" destOrd="0" presId="urn:microsoft.com/office/officeart/2005/8/layout/cycle6"/>
    <dgm:cxn modelId="{5A24B458-1DB7-411D-B4C7-95C790071723}" type="presOf" srcId="{7A9E0851-C392-4B3D-8A73-BE58416921E8}" destId="{D0FB5822-730E-4865-8ED3-C92FD41B567A}" srcOrd="0" destOrd="0" presId="urn:microsoft.com/office/officeart/2005/8/layout/cycle6"/>
    <dgm:cxn modelId="{5A41009E-B9F0-473A-8B8A-C20D5AB69F2F}" srcId="{30D06B21-5D1D-48A8-9537-82F8C38D1C99}" destId="{1BF99A51-C255-41A7-B49E-842104291973}" srcOrd="4" destOrd="0" parTransId="{A2E8B0F6-8400-49CB-ABEE-E49C84C35B73}" sibTransId="{F47BF7E2-E989-4D6A-BBC9-B1840A5E6E8B}"/>
    <dgm:cxn modelId="{AC9CA4B6-5CA0-3148-8502-27FA1DFF1F32}" srcId="{30D06B21-5D1D-48A8-9537-82F8C38D1C99}" destId="{C0D77881-DA3B-2C4F-A0CC-86C4C6ECC035}" srcOrd="3" destOrd="0" parTransId="{194C90C6-D0A6-E147-960F-8B1D0272C77D}" sibTransId="{3CEB7E89-4447-C34D-8833-090D470EDA31}"/>
    <dgm:cxn modelId="{EF9E2EBB-2787-4802-866A-2E17541F4FA9}" type="presOf" srcId="{B937FB99-3ECE-4CC7-9C7E-A6F76D41AB66}" destId="{3E07E74F-6ECA-44F3-8B49-CB09D3EE419F}" srcOrd="0" destOrd="0" presId="urn:microsoft.com/office/officeart/2005/8/layout/cycle6"/>
    <dgm:cxn modelId="{EAC8F0D1-164B-4A04-BD68-DBDCFA07490D}" type="presOf" srcId="{1BF99A51-C255-41A7-B49E-842104291973}" destId="{95FC49D4-4252-469A-BD98-364246E46C24}" srcOrd="0" destOrd="0" presId="urn:microsoft.com/office/officeart/2005/8/layout/cycle6"/>
    <dgm:cxn modelId="{C4D8B8D7-6EF1-4D2B-93B4-9FB31623DA3B}" type="presOf" srcId="{C0D77881-DA3B-2C4F-A0CC-86C4C6ECC035}" destId="{B1C6D8D2-5FA0-DE4E-8569-7F608D67C0C7}" srcOrd="0" destOrd="0" presId="urn:microsoft.com/office/officeart/2005/8/layout/cycle6"/>
    <dgm:cxn modelId="{C2A776E7-F9DB-44DD-857D-75DEC5F21ECF}" type="presOf" srcId="{303E7461-8135-4860-A5ED-FBDD283545AD}" destId="{A82A3EFA-923E-48C5-8F18-8D9174936301}" srcOrd="0" destOrd="0" presId="urn:microsoft.com/office/officeart/2005/8/layout/cycle6"/>
    <dgm:cxn modelId="{45B591EF-3EA4-46CA-A345-4E775752AECE}" type="presOf" srcId="{8F2D79B0-3B7F-45E1-98EA-AC59B86D404B}" destId="{4C4299F2-3B4F-4DBA-BC81-6E89076A17B4}" srcOrd="0" destOrd="0" presId="urn:microsoft.com/office/officeart/2005/8/layout/cycle6"/>
    <dgm:cxn modelId="{E4CCFCF0-6E4C-42A4-903F-830BC8C3690E}" type="presOf" srcId="{F47BF7E2-E989-4D6A-BBC9-B1840A5E6E8B}" destId="{08BF8B3F-778B-487E-BBD3-B9BE1E63CCBB}" srcOrd="0" destOrd="0" presId="urn:microsoft.com/office/officeart/2005/8/layout/cycle6"/>
    <dgm:cxn modelId="{A40B1EF5-75B9-49FC-ADD6-017D3C9C674F}" srcId="{30D06B21-5D1D-48A8-9537-82F8C38D1C99}" destId="{DE94BA3C-10B1-42CA-A098-885973322C0A}" srcOrd="0" destOrd="0" parTransId="{203724D7-B929-4F4B-B636-AFBE6B65165E}" sibTransId="{7A9E0851-C392-4B3D-8A73-BE58416921E8}"/>
    <dgm:cxn modelId="{2360D4FD-3AD1-423B-9DE9-FE75AF885528}" type="presParOf" srcId="{C21E0AE7-9A88-452B-9581-D00C90CABF04}" destId="{FD00F1D4-C5D4-41D8-9569-713858531BE7}" srcOrd="0" destOrd="0" presId="urn:microsoft.com/office/officeart/2005/8/layout/cycle6"/>
    <dgm:cxn modelId="{B229016C-8857-4397-83F9-8DBFED2A3D31}" type="presParOf" srcId="{C21E0AE7-9A88-452B-9581-D00C90CABF04}" destId="{84A1F97D-03BD-49D1-B2CE-D69CA2B3522A}" srcOrd="1" destOrd="0" presId="urn:microsoft.com/office/officeart/2005/8/layout/cycle6"/>
    <dgm:cxn modelId="{A637A0E6-379B-4694-85BF-AA3FB0B70ADD}" type="presParOf" srcId="{C21E0AE7-9A88-452B-9581-D00C90CABF04}" destId="{D0FB5822-730E-4865-8ED3-C92FD41B567A}" srcOrd="2" destOrd="0" presId="urn:microsoft.com/office/officeart/2005/8/layout/cycle6"/>
    <dgm:cxn modelId="{740CA81D-245E-4440-9AFC-15DDF7AF419C}" type="presParOf" srcId="{C21E0AE7-9A88-452B-9581-D00C90CABF04}" destId="{4C4299F2-3B4F-4DBA-BC81-6E89076A17B4}" srcOrd="3" destOrd="0" presId="urn:microsoft.com/office/officeart/2005/8/layout/cycle6"/>
    <dgm:cxn modelId="{DB28D6F5-0530-4F52-816B-7D200C66A6DF}" type="presParOf" srcId="{C21E0AE7-9A88-452B-9581-D00C90CABF04}" destId="{7ED63935-F75F-46DF-8B90-B3F49E0C2993}" srcOrd="4" destOrd="0" presId="urn:microsoft.com/office/officeart/2005/8/layout/cycle6"/>
    <dgm:cxn modelId="{804B8826-5475-44E6-ACB1-6AEDFC003C88}" type="presParOf" srcId="{C21E0AE7-9A88-452B-9581-D00C90CABF04}" destId="{9D597062-C7CE-41A1-9339-63DB5BE098D1}" srcOrd="5" destOrd="0" presId="urn:microsoft.com/office/officeart/2005/8/layout/cycle6"/>
    <dgm:cxn modelId="{F29AD306-7FCC-40C3-B8B8-A4D82B81D506}" type="presParOf" srcId="{C21E0AE7-9A88-452B-9581-D00C90CABF04}" destId="{A82A3EFA-923E-48C5-8F18-8D9174936301}" srcOrd="6" destOrd="0" presId="urn:microsoft.com/office/officeart/2005/8/layout/cycle6"/>
    <dgm:cxn modelId="{0132546A-85C1-4F46-AB0C-75E433F60A37}" type="presParOf" srcId="{C21E0AE7-9A88-452B-9581-D00C90CABF04}" destId="{2621A1EE-A4CE-40AE-94DC-17086811C6A3}" srcOrd="7" destOrd="0" presId="urn:microsoft.com/office/officeart/2005/8/layout/cycle6"/>
    <dgm:cxn modelId="{7DE03131-C7A9-4F48-8DAB-21F9640EB02C}" type="presParOf" srcId="{C21E0AE7-9A88-452B-9581-D00C90CABF04}" destId="{3E07E74F-6ECA-44F3-8B49-CB09D3EE419F}" srcOrd="8" destOrd="0" presId="urn:microsoft.com/office/officeart/2005/8/layout/cycle6"/>
    <dgm:cxn modelId="{1AA05729-89ED-4885-9AB1-55F88AED0C3E}" type="presParOf" srcId="{C21E0AE7-9A88-452B-9581-D00C90CABF04}" destId="{B1C6D8D2-5FA0-DE4E-8569-7F608D67C0C7}" srcOrd="9" destOrd="0" presId="urn:microsoft.com/office/officeart/2005/8/layout/cycle6"/>
    <dgm:cxn modelId="{EF957C9D-7B5A-49A0-920A-96F8721D003D}" type="presParOf" srcId="{C21E0AE7-9A88-452B-9581-D00C90CABF04}" destId="{2B694764-BD1E-D941-ADD5-C3756704F064}" srcOrd="10" destOrd="0" presId="urn:microsoft.com/office/officeart/2005/8/layout/cycle6"/>
    <dgm:cxn modelId="{A2D7939A-5392-4B93-B5FF-B91ED56BD7EB}" type="presParOf" srcId="{C21E0AE7-9A88-452B-9581-D00C90CABF04}" destId="{96558303-E410-2045-87F9-5863E1B4FE78}" srcOrd="11" destOrd="0" presId="urn:microsoft.com/office/officeart/2005/8/layout/cycle6"/>
    <dgm:cxn modelId="{BB8B7503-751A-4E1B-8DEE-2ABA3710DD69}" type="presParOf" srcId="{C21E0AE7-9A88-452B-9581-D00C90CABF04}" destId="{95FC49D4-4252-469A-BD98-364246E46C24}" srcOrd="12" destOrd="0" presId="urn:microsoft.com/office/officeart/2005/8/layout/cycle6"/>
    <dgm:cxn modelId="{47266D00-A93F-4CF6-B081-7F31A4680C81}" type="presParOf" srcId="{C21E0AE7-9A88-452B-9581-D00C90CABF04}" destId="{D278158B-CA9E-4AF1-8C9F-769B83A84918}" srcOrd="13" destOrd="0" presId="urn:microsoft.com/office/officeart/2005/8/layout/cycle6"/>
    <dgm:cxn modelId="{187959A9-3765-4FEE-BF81-79A79F8F8664}" type="presParOf" srcId="{C21E0AE7-9A88-452B-9581-D00C90CABF04}" destId="{08BF8B3F-778B-487E-BBD3-B9BE1E63CCB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0F1D4-C5D4-41D8-9569-713858531BE7}">
      <dsp:nvSpPr>
        <dsp:cNvPr id="0" name=""/>
        <dsp:cNvSpPr/>
      </dsp:nvSpPr>
      <dsp:spPr>
        <a:xfrm>
          <a:off x="2984842" y="2570"/>
          <a:ext cx="1128712" cy="1003725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>
        <a:off x="3033840" y="51568"/>
        <a:ext cx="1030716" cy="905729"/>
      </dsp:txXfrm>
    </dsp:sp>
    <dsp:sp modelId="{D0FB5822-730E-4865-8ED3-C92FD41B567A}">
      <dsp:nvSpPr>
        <dsp:cNvPr id="0" name=""/>
        <dsp:cNvSpPr/>
      </dsp:nvSpPr>
      <dsp:spPr>
        <a:xfrm>
          <a:off x="1544265" y="504433"/>
          <a:ext cx="4009867" cy="4009867"/>
        </a:xfrm>
        <a:custGeom>
          <a:avLst/>
          <a:gdLst/>
          <a:ahLst/>
          <a:cxnLst/>
          <a:rect l="0" t="0" r="0" b="0"/>
          <a:pathLst>
            <a:path>
              <a:moveTo>
                <a:pt x="2582323" y="84939"/>
              </a:moveTo>
              <a:arcTo wR="2004933" hR="2004933" stAng="17204241" swAng="2331873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299F2-3B4F-4DBA-BC81-6E89076A17B4}">
      <dsp:nvSpPr>
        <dsp:cNvPr id="0" name=""/>
        <dsp:cNvSpPr/>
      </dsp:nvSpPr>
      <dsp:spPr>
        <a:xfrm>
          <a:off x="4793336" y="1387945"/>
          <a:ext cx="1325335" cy="100372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4842334" y="1436943"/>
        <a:ext cx="1227339" cy="905729"/>
      </dsp:txXfrm>
    </dsp:sp>
    <dsp:sp modelId="{9D597062-C7CE-41A1-9339-63DB5BE098D1}">
      <dsp:nvSpPr>
        <dsp:cNvPr id="0" name=""/>
        <dsp:cNvSpPr/>
      </dsp:nvSpPr>
      <dsp:spPr>
        <a:xfrm>
          <a:off x="1558616" y="120105"/>
          <a:ext cx="4009867" cy="4009867"/>
        </a:xfrm>
        <a:custGeom>
          <a:avLst/>
          <a:gdLst/>
          <a:ahLst/>
          <a:cxnLst/>
          <a:rect l="0" t="0" r="0" b="0"/>
          <a:pathLst>
            <a:path>
              <a:moveTo>
                <a:pt x="3990906" y="2280015"/>
              </a:moveTo>
              <a:arcTo wR="2004933" hR="2004933" stAng="473160" swAng="1444208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A3EFA-923E-48C5-8F18-8D9174936301}">
      <dsp:nvSpPr>
        <dsp:cNvPr id="0" name=""/>
        <dsp:cNvSpPr/>
      </dsp:nvSpPr>
      <dsp:spPr>
        <a:xfrm>
          <a:off x="4472782" y="3193415"/>
          <a:ext cx="973305" cy="1003725"/>
        </a:xfrm>
        <a:prstGeom prst="roundRect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600" b="1" i="0" kern="1200" dirty="0">
            <a:latin typeface="AvenirNext LT Pro Regular" pitchFamily="34" charset="0"/>
            <a:cs typeface="AvenirNext LT Pro Regular"/>
          </a:endParaRPr>
        </a:p>
      </dsp:txBody>
      <dsp:txXfrm>
        <a:off x="4520295" y="3240928"/>
        <a:ext cx="878279" cy="908699"/>
      </dsp:txXfrm>
    </dsp:sp>
    <dsp:sp modelId="{3E07E74F-6ECA-44F3-8B49-CB09D3EE419F}">
      <dsp:nvSpPr>
        <dsp:cNvPr id="0" name=""/>
        <dsp:cNvSpPr/>
      </dsp:nvSpPr>
      <dsp:spPr>
        <a:xfrm>
          <a:off x="1588117" y="297225"/>
          <a:ext cx="4009867" cy="4009867"/>
        </a:xfrm>
        <a:custGeom>
          <a:avLst/>
          <a:gdLst/>
          <a:ahLst/>
          <a:cxnLst/>
          <a:rect l="0" t="0" r="0" b="0"/>
          <a:pathLst>
            <a:path>
              <a:moveTo>
                <a:pt x="2868376" y="3814415"/>
              </a:moveTo>
              <a:arcTo wR="2004933" hR="2004933" stAng="3869437" swAng="3155514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6D8D2-5FA0-DE4E-8569-7F608D67C0C7}">
      <dsp:nvSpPr>
        <dsp:cNvPr id="0" name=""/>
        <dsp:cNvSpPr/>
      </dsp:nvSpPr>
      <dsp:spPr>
        <a:xfrm>
          <a:off x="1529685" y="3075222"/>
          <a:ext cx="1136063" cy="1003725"/>
        </a:xfrm>
        <a:prstGeom prst="round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dirty="0">
            <a:latin typeface="AvenirNext LT Pro Regular" pitchFamily="34" charset="0"/>
            <a:cs typeface="AvenirNext LT Pro Regular"/>
          </a:endParaRPr>
        </a:p>
      </dsp:txBody>
      <dsp:txXfrm>
        <a:off x="1578683" y="3124220"/>
        <a:ext cx="1038067" cy="905729"/>
      </dsp:txXfrm>
    </dsp:sp>
    <dsp:sp modelId="{96558303-E410-2045-87F9-5863E1B4FE78}">
      <dsp:nvSpPr>
        <dsp:cNvPr id="0" name=""/>
        <dsp:cNvSpPr/>
      </dsp:nvSpPr>
      <dsp:spPr>
        <a:xfrm>
          <a:off x="1501206" y="-42635"/>
          <a:ext cx="4009867" cy="4009867"/>
        </a:xfrm>
        <a:custGeom>
          <a:avLst/>
          <a:gdLst/>
          <a:ahLst/>
          <a:cxnLst/>
          <a:rect l="0" t="0" r="0" b="0"/>
          <a:pathLst>
            <a:path>
              <a:moveTo>
                <a:pt x="333141" y="3111671"/>
              </a:moveTo>
              <a:arcTo wR="2004933" hR="2004933" stAng="8789710" swAng="1255584"/>
            </a:path>
          </a:pathLst>
        </a:custGeom>
        <a:noFill/>
        <a:ln w="25400" cap="flat" cmpd="sng" algn="ctr">
          <a:solidFill>
            <a:srgbClr val="257EC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C49D4-4252-469A-BD98-364246E46C24}">
      <dsp:nvSpPr>
        <dsp:cNvPr id="0" name=""/>
        <dsp:cNvSpPr/>
      </dsp:nvSpPr>
      <dsp:spPr>
        <a:xfrm>
          <a:off x="870297" y="1387945"/>
          <a:ext cx="1544193" cy="100372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900" kern="1200" dirty="0"/>
        </a:p>
      </dsp:txBody>
      <dsp:txXfrm>
        <a:off x="919295" y="1436943"/>
        <a:ext cx="1446197" cy="905729"/>
      </dsp:txXfrm>
    </dsp:sp>
    <dsp:sp modelId="{08BF8B3F-778B-487E-BBD3-B9BE1E63CCBB}">
      <dsp:nvSpPr>
        <dsp:cNvPr id="0" name=""/>
        <dsp:cNvSpPr/>
      </dsp:nvSpPr>
      <dsp:spPr>
        <a:xfrm>
          <a:off x="1544265" y="504433"/>
          <a:ext cx="4009867" cy="4009867"/>
        </a:xfrm>
        <a:custGeom>
          <a:avLst/>
          <a:gdLst/>
          <a:ahLst/>
          <a:cxnLst/>
          <a:rect l="0" t="0" r="0" b="0"/>
          <a:pathLst>
            <a:path>
              <a:moveTo>
                <a:pt x="350598" y="872267"/>
              </a:moveTo>
              <a:arcTo wR="2004933" hR="2004933" stAng="12863886" swAng="2331873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0C9A0-0C84-CA4B-8197-F30E5762DEB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E8F39-E498-4042-BBA6-883674E93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etaceaninspiration.wordpress.co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8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F8C78-B187-314F-959E-EA7D65773E1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34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CORALS ARE NOT HEALTHY LIKE IN THE PICTURE THEN THERE WILL BE NO 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lang="ga-IE" sz="1200" u="sng" dirty="0">
              <a:solidFill>
                <a:srgbClr val="000000"/>
              </a:solidFill>
              <a:uFill>
                <a:solidFill>
                  <a:srgbClr val="0000FF"/>
                </a:solidFill>
              </a:uFill>
              <a:latin typeface="Century Gothic"/>
              <a:ea typeface="Century Gothic"/>
              <a:cs typeface="Century Gothic"/>
              <a:sym typeface="Century Gothic"/>
              <a:hlinkClick r:id="rId3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lang="ga-IE" sz="1200" u="sng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Why</a:t>
            </a:r>
            <a:r>
              <a:rPr lang="ga-IE" sz="1200" u="sng" baseline="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 should we protect our reefs?</a:t>
            </a:r>
            <a:endParaRPr lang="ga-IE" sz="1200" u="sng" dirty="0">
              <a:solidFill>
                <a:srgbClr val="000000"/>
              </a:solidFill>
              <a:uFill>
                <a:solidFill>
                  <a:srgbClr val="0000FF"/>
                </a:solidFill>
              </a:uFill>
              <a:latin typeface="Century Gothic"/>
              <a:ea typeface="Century Gothic"/>
              <a:cs typeface="Century Gothic"/>
              <a:sym typeface="Century Gothic"/>
              <a:hlinkClick r:id="rId3"/>
            </a:endParaRPr>
          </a:p>
          <a:p>
            <a:pPr lvl="0" defTabSz="914400">
              <a:lnSpc>
                <a:spcPct val="100000"/>
              </a:lnSpc>
              <a:defRPr sz="1800"/>
            </a:pPr>
            <a:endParaRPr lang="ga-IE" sz="1200" u="sng" dirty="0">
              <a:solidFill>
                <a:srgbClr val="000000"/>
              </a:solidFill>
              <a:uFill>
                <a:solidFill>
                  <a:srgbClr val="0000FF"/>
                </a:solidFill>
              </a:uFill>
              <a:latin typeface="Century Gothic"/>
              <a:ea typeface="Century Gothic"/>
              <a:cs typeface="Century Gothic"/>
              <a:sym typeface="Century Gothic"/>
              <a:hlinkClick r:id="rId3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lang="ga-IE" sz="1200" u="sng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Tourism is over 50% of Palaus</a:t>
            </a:r>
            <a:r>
              <a:rPr lang="ga-IE" sz="1200" u="sng" baseline="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 GDP </a:t>
            </a:r>
          </a:p>
        </p:txBody>
      </p:sp>
    </p:spTree>
    <p:extLst>
      <p:ext uri="{BB962C8B-B14F-4D97-AF65-F5344CB8AC3E}">
        <p14:creationId xmlns:p14="http://schemas.microsoft.com/office/powerpoint/2010/main" val="1942544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Arial"/>
                <a:cs typeface="Arial"/>
              </a:rPr>
              <a:t>CORAL REEFS ARE AT RISK SLIDE 1 OF 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it’s not just coral bleaching that our reefs</a:t>
            </a:r>
            <a:r>
              <a:rPr lang="en-US" baseline="0" dirty="0"/>
              <a:t> have to deal with, </a:t>
            </a:r>
            <a:r>
              <a:rPr lang="en-US" dirty="0"/>
              <a:t>The coral reefs in Southeast Asia are the most threatened in the world. Almost</a:t>
            </a:r>
            <a:r>
              <a:rPr lang="en-US" baseline="0" dirty="0"/>
              <a:t> </a:t>
            </a:r>
            <a:r>
              <a:rPr lang="en-US" dirty="0"/>
              <a:t>half are in the high and very high threat categories.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DE8F39-E498-4042-BBA6-883674E938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38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Arial"/>
                <a:cs typeface="Arial"/>
              </a:rPr>
              <a:t>CORAL REEFS ARE AT RISK SLIDE 2 OF 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coral reefs in Southeast Asia are the most threatened in the world. About 95% are at risk from local threats (i.e., coastal development, overfishing/destructive fishing, marine-based pollution, and/or watershed-based pollution), with almost half in the high and very high threat categories.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DE8F39-E498-4042-BBA6-883674E938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5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safe from global threats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Climate change –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Extra carbon dioxide in our atmosphere is trapping heat from the sun on the earth, changing the climate 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More storms, sea level rising,</a:t>
            </a:r>
            <a:r>
              <a:rPr lang="en-US" baseline="0" dirty="0"/>
              <a:t> ocean acidification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2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Damage</a:t>
            </a:r>
            <a:r>
              <a:rPr lang="en-US" baseline="0" dirty="0"/>
              <a:t> to coral</a:t>
            </a:r>
          </a:p>
          <a:p>
            <a:r>
              <a:rPr lang="en-US" baseline="0" dirty="0"/>
              <a:t>Also to m</a:t>
            </a:r>
            <a:r>
              <a:rPr lang="en-US" dirty="0"/>
              <a:t>angroves &amp; seagrass</a:t>
            </a:r>
            <a:r>
              <a:rPr lang="en-US" baseline="0" dirty="0"/>
              <a:t> which </a:t>
            </a:r>
            <a:r>
              <a:rPr lang="en-US" dirty="0"/>
              <a:t>work together to keep a reef healthy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87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</a:t>
            </a:r>
            <a:r>
              <a:rPr lang="en-US" baseline="0" dirty="0"/>
              <a:t> with resilience to wider scale threats like climate change</a:t>
            </a:r>
          </a:p>
          <a:p>
            <a:r>
              <a:rPr lang="en-US" dirty="0"/>
              <a:t>“Coral</a:t>
            </a:r>
            <a:r>
              <a:rPr lang="en-US" baseline="0" dirty="0"/>
              <a:t> reefs are facing these threats and more.</a:t>
            </a:r>
          </a:p>
          <a:p>
            <a:r>
              <a:rPr lang="en-US" i="1" baseline="0" dirty="0"/>
              <a:t>*Click to display threats*</a:t>
            </a:r>
          </a:p>
          <a:p>
            <a:r>
              <a:rPr lang="en-US" i="0" baseline="0" dirty="0"/>
              <a:t>“But if the diving and snorkelling industries can remove threats like trash, fish feeding and anchor damage, coral reefs will have more energy to defend themselves against the other threats.”</a:t>
            </a:r>
          </a:p>
          <a:p>
            <a:r>
              <a:rPr lang="en-US" i="1" baseline="0" dirty="0"/>
              <a:t>*Click to highlight industry threats and red, which will then disappear*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5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>
                <a:latin typeface="Century Gothic" pitchFamily="34" charset="0"/>
              </a:rPr>
              <a:t>“This helps corals stay healthy, strong and resilient, protecting the thousands of businesses depending on them to survive.”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D45547-518C-4FBF-A514-5EF4ABE13552}" type="slidenum">
              <a:rPr lang="en-PH"/>
              <a:pPr/>
              <a:t>25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35267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8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GF is an </a:t>
            </a:r>
            <a:r>
              <a:rPr lang="en-US" sz="1800" b="1" dirty="0">
                <a:latin typeface="Century Gothic"/>
                <a:ea typeface="Century Gothic"/>
                <a:cs typeface="Century Gothic"/>
                <a:sym typeface="Century Gothic"/>
              </a:rPr>
              <a:t>initiative,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 not a program.</a:t>
            </a:r>
            <a:r>
              <a:rPr lang="en-US" sz="1800" baseline="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lang="en-US" sz="1800" baseline="0" dirty="0"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cognizes </a:t>
            </a:r>
            <a:r>
              <a:rPr lang="en-US" sz="1800" b="1" dirty="0">
                <a:latin typeface="Century Gothic"/>
                <a:ea typeface="Century Gothic"/>
                <a:cs typeface="Century Gothic"/>
                <a:sym typeface="Century Gothic"/>
              </a:rPr>
              <a:t>the power of the diving industry 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as a </a:t>
            </a:r>
            <a:r>
              <a:rPr lang="en-US" sz="1800" b="1" dirty="0">
                <a:latin typeface="Century Gothic"/>
                <a:ea typeface="Century Gothic"/>
                <a:cs typeface="Century Gothic"/>
                <a:sym typeface="Century Gothic"/>
              </a:rPr>
              <a:t>force for environmental protection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MADE</a:t>
            </a:r>
            <a:r>
              <a:rPr lang="en-US" sz="1800" baseline="0" dirty="0">
                <a:latin typeface="Century Gothic"/>
                <a:ea typeface="Century Gothic"/>
                <a:cs typeface="Century Gothic"/>
                <a:sym typeface="Century Gothic"/>
              </a:rPr>
              <a:t> UP OF A </a:t>
            </a:r>
            <a:r>
              <a:rPr lang="en-US" sz="1800" b="1" baseline="0" dirty="0">
                <a:latin typeface="Century Gothic"/>
                <a:ea typeface="Century Gothic"/>
                <a:cs typeface="Century Gothic"/>
                <a:sym typeface="Century Gothic"/>
              </a:rPr>
              <a:t>NETWORK </a:t>
            </a:r>
            <a:r>
              <a:rPr lang="en-US" sz="1800" b="1" dirty="0">
                <a:latin typeface="Century Gothic"/>
                <a:ea typeface="Century Gothic"/>
                <a:cs typeface="Century Gothic"/>
                <a:sym typeface="Century Gothic"/>
              </a:rPr>
              <a:t>OF MEMBERS 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— who follow this mission statement: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lang="en-US" sz="1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36189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EXAMPLES OF WHAT TO DO ON BOATS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Bins with lids </a:t>
            </a:r>
          </a:p>
          <a:p>
            <a:pPr marL="171450" indent="-171450">
              <a:buFontTx/>
              <a:buChar char="-"/>
            </a:pPr>
            <a:r>
              <a:rPr lang="en-US" dirty="0"/>
              <a:t>Cups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34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8F39-E498-4042-BBA6-883674E938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60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56221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/>
              <a:t>Why do you think</a:t>
            </a:r>
            <a:r>
              <a:rPr lang="ga-IE" sz="2200" dirty="0"/>
              <a:t> those are important</a:t>
            </a:r>
            <a:r>
              <a:rPr sz="2200" dirty="0"/>
              <a:t>?</a:t>
            </a:r>
            <a:r>
              <a:rPr lang="ga-IE" sz="2200" dirty="0"/>
              <a:t> Ask</a:t>
            </a:r>
            <a:endParaRPr sz="2200" dirty="0"/>
          </a:p>
          <a:p>
            <a:pPr lvl="0">
              <a:defRPr sz="1800"/>
            </a:pPr>
            <a:r>
              <a:rPr sz="2200" dirty="0"/>
              <a:t>Tie </a:t>
            </a:r>
            <a:r>
              <a:rPr lang="ga-IE" sz="2200" dirty="0"/>
              <a:t>them </a:t>
            </a:r>
            <a:r>
              <a:rPr sz="2200" dirty="0"/>
              <a:t>back to briefing </a:t>
            </a:r>
          </a:p>
        </p:txBody>
      </p:sp>
    </p:spTree>
    <p:extLst>
      <p:ext uri="{BB962C8B-B14F-4D97-AF65-F5344CB8AC3E}">
        <p14:creationId xmlns:p14="http://schemas.microsoft.com/office/powerpoint/2010/main" val="1496108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/>
              <a:t>Why do you think</a:t>
            </a:r>
            <a:r>
              <a:rPr lang="ga-IE" sz="2200" dirty="0"/>
              <a:t> those are important</a:t>
            </a:r>
            <a:r>
              <a:rPr sz="2200" dirty="0"/>
              <a:t>?</a:t>
            </a:r>
            <a:r>
              <a:rPr lang="ga-IE" sz="2200" dirty="0"/>
              <a:t> Ask</a:t>
            </a:r>
            <a:endParaRPr sz="2200" dirty="0"/>
          </a:p>
          <a:p>
            <a:pPr lvl="0">
              <a:defRPr sz="1800"/>
            </a:pPr>
            <a:r>
              <a:rPr sz="2200" dirty="0"/>
              <a:t>Tie </a:t>
            </a:r>
            <a:r>
              <a:rPr lang="ga-IE" sz="2200" dirty="0"/>
              <a:t>them </a:t>
            </a:r>
            <a:r>
              <a:rPr sz="2200" dirty="0"/>
              <a:t>back to briefing </a:t>
            </a:r>
          </a:p>
        </p:txBody>
      </p:sp>
    </p:spTree>
    <p:extLst>
      <p:ext uri="{BB962C8B-B14F-4D97-AF65-F5344CB8AC3E}">
        <p14:creationId xmlns:p14="http://schemas.microsoft.com/office/powerpoint/2010/main" val="1682893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21457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GF</a:t>
            </a:r>
            <a:r>
              <a:rPr lang="en-US" baseline="0" dirty="0"/>
              <a:t> helps minimize these more localized threats-&gt; </a:t>
            </a:r>
            <a:r>
              <a:rPr lang="en-US" dirty="0"/>
              <a:t>making </a:t>
            </a:r>
            <a:r>
              <a:rPr lang="en-US" baseline="0" dirty="0"/>
              <a:t>coral reefs more </a:t>
            </a:r>
            <a:r>
              <a:rPr lang="en-US" b="1" baseline="0" dirty="0"/>
              <a:t>RESILIENT. Which means they will be more capable to face the bigger threats.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survival of coral reefs can rely on us making an effort and start thinking beyond our regular roles as MANAGERS/ TOURISTS and think of ourselves as </a:t>
            </a:r>
            <a:r>
              <a:rPr lang="en-US" b="1" baseline="0" dirty="0"/>
              <a:t>DRIVERS OF CHANGE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26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REPLACE WITH LOCAL INDUSTRY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3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BEGAN in Thailand back in </a:t>
            </a:r>
            <a:r>
              <a:rPr lang="en-US" sz="1200" b="1" dirty="0">
                <a:latin typeface="Century Gothic"/>
                <a:ea typeface="Century Gothic"/>
                <a:cs typeface="Century Gothic"/>
                <a:sym typeface="Century Gothic"/>
              </a:rPr>
              <a:t>2004.</a:t>
            </a: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Good coverage in South East Asia,</a:t>
            </a:r>
            <a:r>
              <a:rPr lang="en-US" sz="1200" baseline="0" dirty="0">
                <a:latin typeface="Century Gothic"/>
                <a:ea typeface="Century Gothic"/>
                <a:cs typeface="Century Gothic"/>
                <a:sym typeface="Century Gothic"/>
              </a:rPr>
              <a:t> present in the Caribbean, Palau is first country in the Pacific</a:t>
            </a: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  —- </a:t>
            </a:r>
            <a:r>
              <a:rPr lang="en-US" sz="1200" b="1" dirty="0">
                <a:latin typeface="Century Gothic"/>
                <a:ea typeface="Century Gothic"/>
                <a:cs typeface="Century Gothic"/>
                <a:sym typeface="Century Gothic"/>
              </a:rPr>
              <a:t>OVER 600 MEMBERS </a:t>
            </a:r>
          </a:p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Set up by the United Nations Environment Program </a:t>
            </a:r>
          </a:p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1800"/>
            </a:pPr>
            <a:r>
              <a:rPr lang="en-US" sz="1200" b="1" dirty="0">
                <a:latin typeface="Century Gothic"/>
                <a:ea typeface="Century Gothic"/>
                <a:cs typeface="Century Gothic"/>
                <a:sym typeface="Century Gothic"/>
              </a:rPr>
              <a:t>Managed internationally </a:t>
            </a: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by Reef-World Foundation</a:t>
            </a:r>
          </a:p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Managed and supported in each country by </a:t>
            </a:r>
            <a:r>
              <a:rPr lang="en-US" sz="1200" b="1" dirty="0">
                <a:latin typeface="Century Gothic"/>
                <a:ea typeface="Century Gothic"/>
                <a:cs typeface="Century Gothic"/>
                <a:sym typeface="Century Gothic"/>
              </a:rPr>
              <a:t>NATIONAL MANAGEMENT TEAMS</a:t>
            </a:r>
            <a:r>
              <a:rPr lang="en-US" sz="1200" b="1" baseline="0" dirty="0">
                <a:latin typeface="Century Gothic"/>
                <a:ea typeface="Century Gothic"/>
                <a:cs typeface="Century Gothic"/>
                <a:sym typeface="Century Gothic"/>
              </a:rPr>
              <a:t> – governments &amp; NGOS</a:t>
            </a:r>
            <a:endParaRPr lang="en-US" sz="1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/>
            </a:pPr>
            <a:r>
              <a:rPr lang="en-GB" sz="1200" dirty="0"/>
              <a:t>Palau </a:t>
            </a:r>
            <a:r>
              <a:rPr lang="en-US" sz="1200" dirty="0"/>
              <a:t>–</a:t>
            </a:r>
            <a:r>
              <a:rPr lang="en-US" sz="1200" baseline="0" dirty="0"/>
              <a:t> Partnership between</a:t>
            </a:r>
            <a:r>
              <a:rPr lang="en-GB" sz="1200" dirty="0"/>
              <a:t> </a:t>
            </a:r>
            <a:r>
              <a:rPr lang="en-GB" sz="1200" b="1" dirty="0"/>
              <a:t>Palau Conservation Society</a:t>
            </a:r>
            <a:r>
              <a:rPr lang="en-GB" sz="1200" b="1" baseline="0" dirty="0"/>
              <a:t> &amp; Bureau of Tourism</a:t>
            </a:r>
            <a:r>
              <a:rPr lang="en-GB" sz="1200" dirty="0"/>
              <a:t> &amp; the different states </a:t>
            </a:r>
            <a:endParaRPr lang="en-US" sz="1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Ultimately the </a:t>
            </a:r>
            <a:r>
              <a:rPr lang="en-US" sz="1200" b="1" dirty="0">
                <a:latin typeface="Century Gothic"/>
                <a:ea typeface="Century Gothic"/>
                <a:cs typeface="Century Gothic"/>
                <a:sym typeface="Century Gothic"/>
              </a:rPr>
              <a:t>community on the ground </a:t>
            </a:r>
            <a:r>
              <a:rPr lang="en-GB" sz="1200" dirty="0">
                <a:latin typeface="+mn-lt"/>
                <a:ea typeface="+mn-ea"/>
                <a:cs typeface="+mn-cs"/>
                <a:sym typeface="Century Gothic"/>
              </a:rPr>
              <a:t>is</a:t>
            </a:r>
            <a:r>
              <a:rPr lang="en-GB" sz="1200" baseline="0" dirty="0">
                <a:latin typeface="+mn-lt"/>
                <a:ea typeface="+mn-ea"/>
                <a:cs typeface="+mn-cs"/>
                <a:sym typeface="Century Gothic"/>
              </a:rPr>
              <a:t> at the f</a:t>
            </a:r>
            <a:r>
              <a:rPr lang="en-GB" sz="1200" dirty="0"/>
              <a:t>orefront is the diving or snorkelling industry</a:t>
            </a:r>
          </a:p>
          <a:p>
            <a:pPr marL="171450" lvl="0" indent="-171450" defTabSz="914400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/>
            </a:pPr>
            <a:r>
              <a:rPr lang="en-US" sz="1200" dirty="0">
                <a:latin typeface="Century Gothic"/>
                <a:ea typeface="Century Gothic"/>
                <a:cs typeface="Century Gothic"/>
                <a:sym typeface="Century Gothic"/>
              </a:rPr>
              <a:t> – GFs actually put into practice through its members: the diving community, most important part - so really Green Fins is You. </a:t>
            </a:r>
          </a:p>
          <a:p>
            <a:pPr marL="0" indent="0">
              <a:buFont typeface="Arial"/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475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2018, AN INTERNATIONAL SURVEY FROM BOOKING.COM SAID THAT 70% OF TOURISTS ARE LOOKING FOR ECO-FRIENDLY TOURISTIC ACTIVITIES OR HOTELS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8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DIVING IS IMPORTANT SECTOR IN EGYPT FOR WORK – 80% OF EGYPT’S TOURISM IS LOCATED IN THE RED SEA – A LOT OF TOURISTS COME TO DIVE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4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coral? It’s an animal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8F39-E498-4042-BBA6-883674E938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F8C78-B187-314F-959E-EA7D65773E1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3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2200" dirty="0"/>
              <a:t>Top photo = honeycomb coral. Developed</a:t>
            </a:r>
            <a:r>
              <a:rPr lang="en-GB" sz="2200" baseline="0" dirty="0"/>
              <a:t> c</a:t>
            </a:r>
            <a:r>
              <a:rPr lang="en-GB" sz="2200" dirty="0"/>
              <a:t>oral colonies take thousands of years to grow.</a:t>
            </a:r>
          </a:p>
          <a:p>
            <a:pPr lvl="0">
              <a:defRPr sz="1800"/>
            </a:pPr>
            <a:endParaRPr lang="en-GB" sz="2200" dirty="0"/>
          </a:p>
          <a:p>
            <a:pPr marL="342900" lvl="0" indent="-342900">
              <a:buFont typeface="Arial"/>
              <a:buChar char="•"/>
              <a:defRPr sz="1800"/>
            </a:pPr>
            <a:r>
              <a:rPr lang="en-GB" sz="2200" dirty="0"/>
              <a:t>Coral are</a:t>
            </a:r>
            <a:r>
              <a:rPr lang="en-GB" sz="2200" baseline="0" dirty="0"/>
              <a:t> simple animals </a:t>
            </a:r>
          </a:p>
          <a:p>
            <a:pPr marL="342900" lvl="0" indent="-342900">
              <a:buFont typeface="Arial"/>
              <a:buChar char="•"/>
              <a:defRPr sz="1800"/>
            </a:pPr>
            <a:r>
              <a:rPr lang="en-GB" sz="2200" baseline="0" dirty="0"/>
              <a:t>With mouth, tentacles and a digestive system </a:t>
            </a:r>
          </a:p>
          <a:p>
            <a:pPr marL="342900" lvl="0" indent="-342900">
              <a:buFont typeface="Arial"/>
              <a:buChar char="•"/>
              <a:defRPr sz="1800"/>
            </a:pPr>
            <a:r>
              <a:rPr lang="en-GB" sz="2200" baseline="0" dirty="0" err="1"/>
              <a:t>Zooxanthelle</a:t>
            </a:r>
            <a:r>
              <a:rPr lang="en-GB" sz="2200" baseline="0" dirty="0"/>
              <a:t> are microscopic algae that live in their skin and provide 80% of their food</a:t>
            </a:r>
          </a:p>
        </p:txBody>
      </p:sp>
    </p:spTree>
    <p:extLst>
      <p:ext uri="{BB962C8B-B14F-4D97-AF65-F5344CB8AC3E}">
        <p14:creationId xmlns:p14="http://schemas.microsoft.com/office/powerpoint/2010/main" val="406179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dirty="0"/>
              <a:t>CORAL REEFS HELP PRODUCE OXYGEN IN THE WATER </a:t>
            </a:r>
          </a:p>
          <a:p>
            <a:pPr marL="0" indent="0">
              <a:buFont typeface="Arial"/>
              <a:buNone/>
            </a:pPr>
            <a:r>
              <a:rPr lang="en-GB" dirty="0"/>
              <a:t>THEY ARE IMPORTANT FOR LIFE IN THE SEA TO SURVIVE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F8C78-B187-314F-959E-EA7D65773E1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3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9727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Reef-WorldFoundationVERT_logo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b="6567"/>
          <a:stretch/>
        </p:blipFill>
        <p:spPr>
          <a:xfrm>
            <a:off x="1312969" y="5802277"/>
            <a:ext cx="890482" cy="643852"/>
          </a:xfrm>
          <a:prstGeom prst="rect">
            <a:avLst/>
          </a:prstGeom>
        </p:spPr>
      </p:pic>
      <p:pic>
        <p:nvPicPr>
          <p:cNvPr id="5" name="Picture 2" descr="C:\Users\acer\Desktop\Changes to changes to office files\UNEP reporting and logging activities\UNEnvironment_Logo_English_Short_colou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" y="5706550"/>
            <a:ext cx="1260071" cy="81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7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2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10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- Cent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>
            <a:spLocks noGrp="1"/>
          </p:cNvSpPr>
          <p:nvPr>
            <p:ph type="title"/>
          </p:nvPr>
        </p:nvSpPr>
        <p:spPr>
          <a:xfrm>
            <a:off x="325460" y="335441"/>
            <a:ext cx="6917314" cy="5563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300">
                <a:solidFill>
                  <a:srgbClr val="FFFFFF"/>
                </a:solidFill>
              </a:defRPr>
            </a:lvl1pPr>
          </a:lstStyle>
          <a:p>
            <a:pPr lvl="0">
              <a:defRPr sz="1800"/>
            </a:pPr>
            <a:r>
              <a:rPr sz="5600" dirty="0"/>
              <a:t>Title Text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14"/>
          <p:cNvSpPr>
            <a:spLocks noGrp="1"/>
          </p:cNvSpPr>
          <p:nvPr>
            <p:ph type="body" idx="1" hasCustomPrompt="1"/>
          </p:nvPr>
        </p:nvSpPr>
        <p:spPr>
          <a:xfrm>
            <a:off x="5037009" y="1443711"/>
            <a:ext cx="3898097" cy="4527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spcBef>
                <a:spcPts val="0"/>
              </a:spcBef>
              <a:buSzTx/>
              <a:buFont typeface="Arial"/>
              <a:buChar char="•"/>
              <a:defRPr sz="2000">
                <a:solidFill>
                  <a:srgbClr val="FFFFFF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 dirty="0"/>
              <a:t>Body Level One</a:t>
            </a:r>
          </a:p>
        </p:txBody>
      </p:sp>
    </p:spTree>
    <p:extLst>
      <p:ext uri="{BB962C8B-B14F-4D97-AF65-F5344CB8AC3E}">
        <p14:creationId xmlns:p14="http://schemas.microsoft.com/office/powerpoint/2010/main" val="29614443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- Cent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>
              <a:defRPr sz="1800"/>
            </a:pPr>
            <a:r>
              <a:rPr sz="5600" dirty="0"/>
              <a:t>Title Text</a:t>
            </a:r>
          </a:p>
        </p:txBody>
      </p:sp>
      <p:sp>
        <p:nvSpPr>
          <p:cNvPr id="3" name="Shape 9"/>
          <p:cNvSpPr>
            <a:spLocks noGrp="1"/>
          </p:cNvSpPr>
          <p:nvPr>
            <p:ph type="body" idx="1" hasCustomPrompt="1"/>
          </p:nvPr>
        </p:nvSpPr>
        <p:spPr>
          <a:xfrm>
            <a:off x="892969" y="4632541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 dirty="0"/>
              <a:t>Body Level One</a:t>
            </a:r>
          </a:p>
        </p:txBody>
      </p:sp>
    </p:spTree>
    <p:extLst>
      <p:ext uri="{BB962C8B-B14F-4D97-AF65-F5344CB8AC3E}">
        <p14:creationId xmlns:p14="http://schemas.microsoft.com/office/powerpoint/2010/main" val="18969680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4F2ACE9-E23E-4CF2-B6EC-8991E845869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128821B-AB37-475D-AE43-82160476B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83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2583A99-C4B1-4EFE-A550-8CB4C186574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7A4582-BF50-48D5-A7D3-69120984E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8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52080E-7253-42DE-B9B8-553FC7DE540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3EA9BE5-1638-4FCD-81A2-16E10737D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5198DB-63AF-406D-B087-8F79EE7A2FF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9E0DC1-C15E-4FD5-9BBA-3E53BC5C9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8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905EA8C-CF3C-45F8-976C-BC5EC513F3E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E0414CD-02AE-4EDB-8649-9DE8806E5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9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D46F8BA-7F76-4137-807C-E5EA35B3D03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428EE1C-CAD3-475A-805D-45AFAE6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6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0" y="122238"/>
            <a:ext cx="8229600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E575FEF-F67F-4700-B9E9-8B92B19C96E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BCE191-715A-4A87-9117-4B22C4D45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4D302F-BB7D-4180-AE1B-270AFF7E45B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E82FF51-E319-4B13-A862-3E9960141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BA63F2-A65F-4D45-AFD7-DA1E7ECAD73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1BE8B3B-F9DC-49C2-8CDA-61A773E98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32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A7BE52F-E807-4407-987F-FEFA8C064F6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DB1329E-09FF-43A6-B908-4BE957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19F5D3-B87B-42CE-9AA7-C6CC7CFD92E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6A21887-8B50-4956-AC0F-079156158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73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FC193A-B8DC-46F5-84D8-13385DFEF12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860F750-F1C3-4CFF-B2D1-761F5795B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3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9D0E606-A7D4-42D5-9634-39728AD2D77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3DD4BFB-5D13-4E48-9392-21883E1C1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23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B180C74-1FEC-40D0-BC41-DB4661C6FB7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CE53B0C-A138-4643-AC6E-8C500A983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78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55592B-6E93-4499-A72B-B1BB3D783ED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7D78E5-AF35-45A8-85F9-080446254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7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01E71A-8830-4B3F-AAA1-7F4129C76C9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974FCB-6DFA-4E33-8625-E526F4F4F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86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D79FC60-79C9-4B44-B55E-B2985DF8312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43B42F-E8AF-4EBB-A62D-77B98D125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2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FAD7A3-160C-4E79-A595-C77873DB90A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E58378B-4653-4E91-A9AE-A5B1839D8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0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0B3187-8E30-4A44-A1BF-F61DDF37AA5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F5E6E43-7D9B-45C1-845D-C2AB9586F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2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AB9A5AF-0007-4980-AE43-2D62CBCDF48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53863E-75B0-4B31-BD12-5E5FDC2FA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73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0E173C0-C695-4D8B-A1F4-67A864E3D99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88944D-D8EF-403B-B80B-CCBF5C5D4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8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4AD45C-E384-4EB7-8998-9C9FF7C628F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58D241-C954-4449-9C4E-7A7602101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3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1B32F71-AED2-4626-ABF5-2A08D71B097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2339241-0AA7-4B68-9769-ECBC9945C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90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1535969-0FBD-454B-A512-89F1A123D11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3716C78-EE0A-4B2D-B83F-A56B5B22B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C0751BC-3843-4FFD-A4DE-325FA129991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B5F92A1-A71B-41A2-B8D3-F12104B25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32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983883A-19DD-4FF9-AD52-57801FF21C3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B49CAE0-75DA-42BC-B48C-9EB3372CC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0" y="122238"/>
            <a:ext cx="8229600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43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3A3094-36F6-432A-8886-05DBE955E3F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5EE3DAC-49BB-4149-8F38-D40490BF0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27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81A368-99DC-484F-83BF-0501228873F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DE781E-A436-4B79-9350-7868D22AC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9066577-1D14-4453-9E5F-0F443467CE3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3C7816A-064C-448D-8642-B297BBB0E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64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C366B00-4D10-4154-B3EC-12D47601517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5E0EA6-CAB5-4E8C-82BA-A580CC18D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13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C57DFB-F50B-409C-9F0A-6A6A94ADD2F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EF1C546-7EAE-42C0-B2B7-34EA7FAC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0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B7968AB-7175-4E7C-8352-4F15D3C70A2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7F7EF1-0DEF-4890-A829-9D6ABCFA0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85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6CEA41-A976-4B41-BF87-346F9CC77BF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815837-0581-416C-92F5-31B7AF42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83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EF6231-CE3D-4DC8-8DCA-F42D2ABA6CA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625982-E53E-4C1E-93F6-7D071332E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38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CDA7976-0DD9-4DD8-8926-D2C8632111D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217BF58-A6D9-4663-ACB2-7F6254C52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2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D7C1153-BA1E-4DEA-BF15-4FE00B54D0B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7BC7F6-6D98-4037-A8E9-9514B377E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5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28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40C1154-0D1B-45A2-9684-E09381C4855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DC30423-7C05-4F44-A19D-E63F5AEB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45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F3C4F5-B1A8-4CCC-AC94-F7765173285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DB62051-6021-4D71-A9DD-C0A165027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24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9FE676-E2C7-48D1-BE3C-597AA9D4F87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B786F2-5D46-4D68-8782-7EC6C6A03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99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B2E6C6-2E27-4479-B86B-A89CDD894C6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C4DCE02-FB10-4315-81CC-CAF5ABC1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11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A96A68B-F8A9-460E-886B-0432986DC8F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8E34912-34D6-4F76-9828-5379B8482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9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52E46A-B1C2-4F17-BE61-55593F79F22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C1F1D98-23B3-4F65-9E5C-743540778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38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DB5DA04-5B8E-4CBD-BDE6-B0F65C516077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FE8084B-6D7B-45B9-B34A-4CDDBFC85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69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E5734CC-863B-43D7-A7EB-CE7CDF8D2A3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AED6C5-0F17-475A-8189-9334E1007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0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1812774-B467-437D-955A-122B29D3ACB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22336B9-0FC4-40F8-B69F-A98D5A814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62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B94AA8-0C8B-4E5A-A5F9-EA254F40D1A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14D3436-9071-4B43-86DE-0FFD84A13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460" y="122238"/>
            <a:ext cx="8229600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93085FD-C0F2-4DC9-9DF0-32AF005568D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C73DDAB-5987-4648-852A-E89A84B0B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787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1013B90-416A-4BFA-8253-9FBF8D59B72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4C14F93-9F4C-42BF-BBE1-18ED454CE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4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1B5F924-DB32-4185-8FD8-3DFAB2B06BB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8CEBF5-B6DD-4615-B636-6CECD909F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68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7B9C253-5079-4661-A00B-F9D9FBF63FF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597E0C9-B025-4EDA-A295-26B77530F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6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9FAE651-FB18-4591-8040-358B83F43D2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8171D19-A216-4407-A9D3-44F1C8E8F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14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6E46F00-CDD3-4565-89F8-F509D98A71B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B75C576-1899-40C5-856E-19244F631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7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FCA618-667C-47F9-B7EE-BA38BF4D15F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FB121CF-1195-4891-9684-6FF54B10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65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2F193D-E3DD-4766-9F06-03066A1B834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2BE9A5-FE3C-41E4-BE4E-3A7655AF4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19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9269827-3429-48A6-BB29-D1956F4D966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BC3BB09-8DF4-4E98-B3E5-2A43F1140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0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0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1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76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5600" dirty="0"/>
              <a:t>Title Text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E1E09F37-3059-1443-94E2-3FFB9CB331D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1589106-68A0-494D-8B01-3E9FD0F0DB04}" type="slidenum">
              <a:rPr lang="en-US" smtClean="0"/>
              <a:t>‹#›</a:t>
            </a:fld>
            <a:endParaRPr lang="en-US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  <a:defRPr/>
            </a:pPr>
            <a:endParaRPr lang="en-US">
              <a:latin typeface="Century Gothic" panose="020B0502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  <p:sldLayoutId id="2147483733" r:id="rId1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0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kern="1200">
          <a:solidFill>
            <a:srgbClr val="FFFFFF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F832DA-05E1-4A1F-AA03-E139757E2E9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F58E18-37D8-4345-8ABB-51A7010BA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AC76CC-73ED-416B-93CF-E42584135C1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E62AA9-4E18-4756-B1F8-78004CCD0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639FD8-0C49-497B-9CE3-5826547C266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975C2-8D46-4E60-AC2A-135FDE4B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03E139-8CA2-4F14-8DB2-F8F7E4B076D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6E4647-66FA-48D2-A52F-D438382D7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6F2F23-B97D-4984-94D3-098F4428531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5F0C1A-1D62-49AF-BCA9-3DEC6477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tophyton_arboreum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hyperlink" Target="https://flickr.com/photos/pacificklaus/17247154376" TargetMode="External"/><Relationship Id="rId3" Type="http://schemas.openxmlformats.org/officeDocument/2006/relationships/hyperlink" Target="https://www.whatsthatfish.com/fish/flower-soft-coral/1307" TargetMode="External"/><Relationship Id="rId7" Type="http://schemas.openxmlformats.org/officeDocument/2006/relationships/hyperlink" Target="https://melissawydra.wordpress.com/the-central-concepts-of-corals/" TargetMode="External"/><Relationship Id="rId12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hyperlink" Target="https://www.flickr.com/photos/dkeats/6312807278/" TargetMode="External"/><Relationship Id="rId5" Type="http://schemas.openxmlformats.org/officeDocument/2006/relationships/hyperlink" Target="http://flickr.com/photos/quinet/5478072721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1.jpg"/><Relationship Id="rId9" Type="http://schemas.openxmlformats.org/officeDocument/2006/relationships/hyperlink" Target="http://theconversation.com/river-shark-and-blue-goanna-among-1000-new-species-discovered-in-new-guinea-202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spark.com/nature/top-10-mind-blowing-underwater-wonders-20131126.html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www.flickr.com/photos/stopadani/33675818851" TargetMode="Externa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epticalscience.com/print.php?n=842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flickr.com/photos/e_cathedra/540727956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54709&amp;picture=toilet-silhouette-clipart" TargetMode="External"/><Relationship Id="rId7" Type="http://schemas.openxmlformats.org/officeDocument/2006/relationships/image" Target="../media/image74.sv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hyperlink" Target="https://www.flickr.com/photos/heatheronhertravels/4669332427" TargetMode="Externa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129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1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hyperlink" Target="http://www.flickr.com/photos/mattkieffer/655348125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4871" y="17693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EG" dirty="0"/>
              <a:t>الغوص والسنوركل بطريقة صديقة للبيئة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36FB7-3FD7-476F-85BB-B53A4471B8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56" y="5765525"/>
            <a:ext cx="642710" cy="6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817B0BA-AB4F-472C-9F24-8FB81F062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557" y="5812969"/>
            <a:ext cx="631193" cy="63119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A572AE5-34F4-48B5-B957-CDAA5F34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958" y="5792998"/>
            <a:ext cx="1702598" cy="6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0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avia favus - coral poly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94" y="1756976"/>
            <a:ext cx="2658464" cy="177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49694" y="2267512"/>
            <a:ext cx="2638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rPr>
              <a:t>كائن حي</a:t>
            </a:r>
            <a:endParaRPr lang="en-US" sz="4400" b="1" dirty="0">
              <a:solidFill>
                <a:schemeClr val="bg1"/>
              </a:solidFill>
              <a:latin typeface="Arial"/>
              <a:ea typeface="AvenirNext LT Pro" charset="0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9969" y="3036953"/>
            <a:ext cx="3111214" cy="2072547"/>
            <a:chOff x="739969" y="3036953"/>
            <a:chExt cx="3111214" cy="2072547"/>
          </a:xfrm>
        </p:grpSpPr>
        <p:pic>
          <p:nvPicPr>
            <p:cNvPr id="16" name="Picture 15" descr="Favia favus - colony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69" y="3036953"/>
              <a:ext cx="3111214" cy="2072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923175" y="3809845"/>
              <a:ext cx="26389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4400" b="1" dirty="0">
                  <a:solidFill>
                    <a:schemeClr val="bg1"/>
                  </a:solidFill>
                  <a:latin typeface="Arial"/>
                  <a:ea typeface="AvenirNext LT Pro" charset="0"/>
                  <a:cs typeface="Arial"/>
                </a:rPr>
                <a:t>مستعمرة</a:t>
              </a:r>
              <a:endParaRPr lang="en-US" sz="4400" b="1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endParaRPr>
            </a:p>
          </p:txBody>
        </p:sp>
      </p:grpSp>
      <p:pic>
        <p:nvPicPr>
          <p:cNvPr id="3" name="Picture 2" descr="Favia favus - coral re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07" y="1756976"/>
            <a:ext cx="4531807" cy="298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ent Arrow 17"/>
          <p:cNvSpPr/>
          <p:nvPr/>
        </p:nvSpPr>
        <p:spPr>
          <a:xfrm rot="17562131" flipV="1">
            <a:off x="3769543" y="3798097"/>
            <a:ext cx="1496919" cy="2083748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73700" y="5057506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rPr>
              <a:t>العديد من المستعمرات معاً تشكل حيد الشعاب المرجانية</a:t>
            </a:r>
            <a:endParaRPr lang="en-US" sz="2400" u="sng" dirty="0">
              <a:solidFill>
                <a:schemeClr val="bg1"/>
              </a:solidFill>
              <a:latin typeface="Arial"/>
              <a:ea typeface="AvenirNext LT Pro" charset="0"/>
              <a:cs typeface="Arial"/>
            </a:endParaRPr>
          </a:p>
        </p:txBody>
      </p:sp>
      <p:pic>
        <p:nvPicPr>
          <p:cNvPr id="12" name="Picture 18" descr="http://cdn2.arkive.org/media/BC/BC92A9DC-1CAD-4BA4-A1C0-C8EBB8556236/Presentation.Large/Close-up-of-Diploastrea-heliopora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902100"/>
            <a:ext cx="9144000" cy="20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ar-EG" b="1" dirty="0">
                <a:latin typeface="Arial"/>
                <a:cs typeface="Arial"/>
              </a:rPr>
              <a:t>مما تتكون الشعاب المرجانية؟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1F9E27B-9787-4634-9C51-0CBF7033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80" y="260861"/>
            <a:ext cx="2949178" cy="2858693"/>
          </a:xfrm>
        </p:spPr>
        <p:txBody>
          <a:bodyPr/>
          <a:lstStyle/>
          <a:p>
            <a:pPr algn="r"/>
            <a:r>
              <a:rPr lang="ar-EG" sz="3200" dirty="0"/>
              <a:t>هناك نوعين من الشعاب المرجانية (الرخوة والصلبة) الرخوة تنموا أسرع من الشعاب المرجانية الصلبة. </a:t>
            </a:r>
            <a:endParaRPr lang="en-US" sz="32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2CC29B-425D-4A94-A090-3E2B09A81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80" y="3738448"/>
            <a:ext cx="2949178" cy="2858691"/>
          </a:xfrm>
        </p:spPr>
        <p:txBody>
          <a:bodyPr/>
          <a:lstStyle/>
          <a:p>
            <a:pPr algn="r"/>
            <a:r>
              <a:rPr lang="ar-EG" sz="2800" dirty="0"/>
              <a:t>لو تواجدوا بكثرة، فهذا دليل بأن المنطقة بصحة جيدة.</a:t>
            </a:r>
          </a:p>
          <a:p>
            <a:pPr algn="r"/>
            <a:r>
              <a:rPr lang="ar-EG" sz="2800" dirty="0"/>
              <a:t>وهي أيضا مصدر هام لغذاء السلاحف المائية</a:t>
            </a:r>
            <a:r>
              <a:rPr lang="ar-EG" sz="1600" dirty="0"/>
              <a:t>.</a:t>
            </a:r>
          </a:p>
          <a:p>
            <a:pPr algn="r"/>
            <a:endParaRPr lang="en-US" dirty="0"/>
          </a:p>
        </p:txBody>
      </p:sp>
      <p:pic>
        <p:nvPicPr>
          <p:cNvPr id="15" name="Content Placeholder 11" descr="Underwater view of a coral&#10;&#10;Description automatically generated">
            <a:extLst>
              <a:ext uri="{FF2B5EF4-FFF2-40B4-BE49-F238E27FC236}">
                <a16:creationId xmlns:a16="http://schemas.microsoft.com/office/drawing/2014/main" id="{63D33CEE-8F19-4228-A761-CCD09FFA2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98"/>
          <a:stretch/>
        </p:blipFill>
        <p:spPr>
          <a:xfrm>
            <a:off x="3887391" y="1405053"/>
            <a:ext cx="51435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12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BF27A-8AC7-4B1C-B043-F3F7EDD1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685800" rtl="0" eaLnBrk="1" latinLnBrk="0" hangingPunct="1">
              <a:defRPr sz="825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Content Placeholder 11" descr="A close up of a flower&#10;&#10;Description automatically generated">
            <a:extLst>
              <a:ext uri="{FF2B5EF4-FFF2-40B4-BE49-F238E27FC236}">
                <a16:creationId xmlns:a16="http://schemas.microsoft.com/office/drawing/2014/main" id="{BE370735-A6D4-4325-8F71-1D7E57765E9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8091" y="418328"/>
            <a:ext cx="2843818" cy="2576542"/>
          </a:xfrm>
        </p:spPr>
      </p:pic>
      <p:pic>
        <p:nvPicPr>
          <p:cNvPr id="9" name="Content Placeholder 8" descr="A coral in the water&#10;&#10;Description automatically generated">
            <a:extLst>
              <a:ext uri="{FF2B5EF4-FFF2-40B4-BE49-F238E27FC236}">
                <a16:creationId xmlns:a16="http://schemas.microsoft.com/office/drawing/2014/main" id="{3C77575B-6EA7-4381-BD1F-46A9B811041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5132" y="334438"/>
            <a:ext cx="2175077" cy="2744322"/>
          </a:xfrm>
        </p:spPr>
      </p:pic>
      <p:pic>
        <p:nvPicPr>
          <p:cNvPr id="15" name="Picture 14" descr="A close up of a coral&#10;&#10;Description automatically generated">
            <a:extLst>
              <a:ext uri="{FF2B5EF4-FFF2-40B4-BE49-F238E27FC236}">
                <a16:creationId xmlns:a16="http://schemas.microsoft.com/office/drawing/2014/main" id="{48E95841-022E-4CC2-9EF5-7D5FFA982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72020" y="440742"/>
            <a:ext cx="3464259" cy="2576542"/>
          </a:xfrm>
          <a:prstGeom prst="rect">
            <a:avLst/>
          </a:prstGeom>
        </p:spPr>
      </p:pic>
      <p:pic>
        <p:nvPicPr>
          <p:cNvPr id="18" name="Picture 17" descr="A picture containing swimming, sitting, blue, water&#10;&#10;Description automatically generated">
            <a:extLst>
              <a:ext uri="{FF2B5EF4-FFF2-40B4-BE49-F238E27FC236}">
                <a16:creationId xmlns:a16="http://schemas.microsoft.com/office/drawing/2014/main" id="{879B6C14-0DBD-4C1D-A31D-95E926EDC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471736" y="3569047"/>
            <a:ext cx="3576524" cy="2398627"/>
          </a:xfrm>
          <a:prstGeom prst="rect">
            <a:avLst/>
          </a:prstGeom>
        </p:spPr>
      </p:pic>
      <p:pic>
        <p:nvPicPr>
          <p:cNvPr id="27" name="Picture 26" descr="A picture containing cake, sitting, coral, piece&#10;&#10;Description automatically generated">
            <a:extLst>
              <a:ext uri="{FF2B5EF4-FFF2-40B4-BE49-F238E27FC236}">
                <a16:creationId xmlns:a16="http://schemas.microsoft.com/office/drawing/2014/main" id="{877EE595-27A2-4529-ADC8-0F55D046F5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55415" y="3700608"/>
            <a:ext cx="2988586" cy="2241440"/>
          </a:xfrm>
          <a:prstGeom prst="rect">
            <a:avLst/>
          </a:prstGeom>
        </p:spPr>
      </p:pic>
      <p:pic>
        <p:nvPicPr>
          <p:cNvPr id="30" name="Picture 29" descr="A close up of a flower&#10;&#10;Description automatically generated">
            <a:extLst>
              <a:ext uri="{FF2B5EF4-FFF2-40B4-BE49-F238E27FC236}">
                <a16:creationId xmlns:a16="http://schemas.microsoft.com/office/drawing/2014/main" id="{8451FC48-E069-4FB9-8EDB-C066F97CB4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41843" y="3272450"/>
            <a:ext cx="2120089" cy="28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CC1A3-90D9-40DC-BA12-4CEB2A12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527" y="71457"/>
            <a:ext cx="7132319" cy="816102"/>
          </a:xfrm>
        </p:spPr>
        <p:txBody>
          <a:bodyPr>
            <a:normAutofit/>
          </a:bodyPr>
          <a:lstStyle/>
          <a:p>
            <a:pPr algn="ctr"/>
            <a:r>
              <a:rPr lang="ar-EG" dirty="0"/>
              <a:t>فوائد أخرى للشعاب المرجانية</a:t>
            </a:r>
            <a:r>
              <a:rPr lang="en-US" dirty="0"/>
              <a:t> </a:t>
            </a:r>
          </a:p>
        </p:txBody>
      </p:sp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66460819-6DD4-425B-A2DE-E3C543C1F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12" y="1789040"/>
            <a:ext cx="5980040" cy="3679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6DA9C-952F-407C-8604-11C39F2AA105}"/>
              </a:ext>
            </a:extLst>
          </p:cNvPr>
          <p:cNvSpPr txBox="1"/>
          <p:nvPr/>
        </p:nvSpPr>
        <p:spPr>
          <a:xfrm>
            <a:off x="6113477" y="1422910"/>
            <a:ext cx="2837576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dirty="0">
                <a:solidFill>
                  <a:schemeClr val="bg1"/>
                </a:solidFill>
              </a:rPr>
              <a:t>الشعاب المرجانية هي أساس السلسلة الغذائية.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ar-EG" sz="2000" dirty="0">
                <a:solidFill>
                  <a:schemeClr val="bg1"/>
                </a:solidFill>
              </a:rPr>
              <a:t>الشعاب المرجانية التي في صحة جيدة تجذب السياح.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ar-EG" sz="2000" dirty="0">
                <a:solidFill>
                  <a:schemeClr val="bg1"/>
                </a:solidFill>
              </a:rPr>
              <a:t>هي حيط طبيعي يحمي الشواطئ من الموج الكبير وعوامل التعرية.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ar-EG" sz="2000" dirty="0">
                <a:solidFill>
                  <a:schemeClr val="bg1"/>
                </a:solidFill>
              </a:rPr>
              <a:t>الشعاب المرجانية اللي في صحة جيدة توفر شغل للصيادين.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ar-EG" sz="2000" dirty="0">
                <a:solidFill>
                  <a:schemeClr val="bg1"/>
                </a:solidFill>
              </a:rPr>
              <a:t>العلماء يصنعون مضادات حيوية وأدوية من الشعاب المرجانية.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806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7DC683-086E-4A1A-998C-BE1083698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6954" y="920750"/>
            <a:ext cx="8229600" cy="1143000"/>
          </a:xfrm>
        </p:spPr>
        <p:txBody>
          <a:bodyPr/>
          <a:lstStyle/>
          <a:p>
            <a:pPr algn="ctr"/>
            <a:r>
              <a:rPr lang="ar-SA" dirty="0"/>
              <a:t>الشعاب المرج</a:t>
            </a:r>
            <a:r>
              <a:rPr lang="ar-EG" dirty="0"/>
              <a:t>ا</a:t>
            </a:r>
            <a:r>
              <a:rPr lang="ar-SA" dirty="0"/>
              <a:t>ني</a:t>
            </a:r>
            <a:r>
              <a:rPr lang="ar-EG" dirty="0"/>
              <a:t>ة</a:t>
            </a:r>
            <a:r>
              <a:rPr lang="ar-SA" dirty="0"/>
              <a:t> الصحي</a:t>
            </a:r>
            <a:r>
              <a:rPr lang="ar-EG" dirty="0"/>
              <a:t>ة</a:t>
            </a:r>
            <a:r>
              <a:rPr lang="ar-SA" dirty="0"/>
              <a:t> ممكن تطلعلنا من ٥ ل ١٥ طن</a:t>
            </a:r>
            <a:r>
              <a:rPr lang="ar-EG" dirty="0"/>
              <a:t> سمك</a:t>
            </a:r>
            <a:r>
              <a:rPr lang="ar-SA" dirty="0"/>
              <a:t> لكل كيلو مربع في السن</a:t>
            </a:r>
            <a:r>
              <a:rPr lang="ar-EG" dirty="0"/>
              <a:t>ة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6043CB-B6E1-44CE-ABD3-91452DCBA3E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/>
        </p:blipFill>
        <p:spPr>
          <a:xfrm>
            <a:off x="87139" y="2575420"/>
            <a:ext cx="4366833" cy="3023793"/>
          </a:xfrm>
        </p:spPr>
      </p:pic>
      <p:pic>
        <p:nvPicPr>
          <p:cNvPr id="8" name="Content Placeholder 7" descr="A picture containing outdoor, grass, green, blue&#10;&#10;Description automatically generated">
            <a:extLst>
              <a:ext uri="{FF2B5EF4-FFF2-40B4-BE49-F238E27FC236}">
                <a16:creationId xmlns:a16="http://schemas.microsoft.com/office/drawing/2014/main" id="{1F4D5255-4DD0-405A-8885-DF4B274A06E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02890" y="2575420"/>
            <a:ext cx="4453971" cy="302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CB266-84D2-4CD0-9FBD-76B518028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409" y="4650815"/>
            <a:ext cx="998290" cy="99829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6BE813A4-D4EE-414E-92BD-C92C35940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1154" y="4650815"/>
            <a:ext cx="998290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1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A picture containing swimming, reef, coral, animal&#10;&#10;Description automatically generated">
            <a:extLst>
              <a:ext uri="{FF2B5EF4-FFF2-40B4-BE49-F238E27FC236}">
                <a16:creationId xmlns:a16="http://schemas.microsoft.com/office/drawing/2014/main" id="{B0A0B980-150E-497A-BA99-D9D082CAC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681" y="1756064"/>
            <a:ext cx="8380639" cy="3345872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A7D7CC-C0DF-4AB3-AC78-6B7017C8B8D0}"/>
              </a:ext>
            </a:extLst>
          </p:cNvPr>
          <p:cNvSpPr txBox="1">
            <a:spLocks/>
          </p:cNvSpPr>
          <p:nvPr/>
        </p:nvSpPr>
        <p:spPr>
          <a:xfrm>
            <a:off x="871750" y="212581"/>
            <a:ext cx="7132319" cy="81610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200" dirty="0">
                <a:solidFill>
                  <a:schemeClr val="bg1"/>
                </a:solidFill>
              </a:rPr>
              <a:t>الشعاب ضعيفة وهشة جداً، إذا كان لونها أبيض دا معناه إنها بتموت ولو كان لونها رمادي دا معناه إنها ماتت بالفعل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750" y="5112301"/>
            <a:ext cx="2477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600" dirty="0">
                <a:solidFill>
                  <a:schemeClr val="bg1"/>
                </a:solidFill>
              </a:rPr>
              <a:t>صورة لشعاب بصحة جيدة 1996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5898" y="5101027"/>
            <a:ext cx="22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1600" dirty="0">
                <a:solidFill>
                  <a:schemeClr val="bg1"/>
                </a:solidFill>
              </a:rPr>
              <a:t>صور لنفس الشعاب معرضة للتبيض في عرضة للموت 1997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7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0AEC8-F50E-422A-B952-CEE912B8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3600" dirty="0"/>
              <a:t>لمسة واحدة ممكن تعرض الشعاب المرجانية للموت</a:t>
            </a:r>
            <a:endParaRPr lang="en-US" sz="3600" dirty="0"/>
          </a:p>
        </p:txBody>
      </p:sp>
      <p:pic>
        <p:nvPicPr>
          <p:cNvPr id="5" name="Content Placeholder 4" descr="Underwater view of a coral&#10;&#10;Description automatically generated">
            <a:extLst>
              <a:ext uri="{FF2B5EF4-FFF2-40B4-BE49-F238E27FC236}">
                <a16:creationId xmlns:a16="http://schemas.microsoft.com/office/drawing/2014/main" id="{4CB172AB-F8A2-4BFE-A49D-C97450058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848" y="2107533"/>
            <a:ext cx="6242304" cy="3511296"/>
          </a:xfrm>
        </p:spPr>
      </p:pic>
    </p:spTree>
    <p:extLst>
      <p:ext uri="{BB962C8B-B14F-4D97-AF65-F5344CB8AC3E}">
        <p14:creationId xmlns:p14="http://schemas.microsoft.com/office/powerpoint/2010/main" val="3726975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4501-1E1B-4ECF-AEDE-C96D00AE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Loss of fish – especially herbivorous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D8925F-1764-43B9-B1BC-DBB86EBBD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60" y="1265238"/>
            <a:ext cx="3733125" cy="2799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71516-E906-4058-8CDB-27EC3F65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690" y="3343612"/>
            <a:ext cx="4514850" cy="2533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D0467-91E9-4248-B6B9-FC188665FAC7}"/>
              </a:ext>
            </a:extLst>
          </p:cNvPr>
          <p:cNvSpPr txBox="1"/>
          <p:nvPr/>
        </p:nvSpPr>
        <p:spPr>
          <a:xfrm>
            <a:off x="4669104" y="1666959"/>
            <a:ext cx="373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They are algae grazers. Feed on the algae growing on hard corals.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Monitor their presence &amp; sizes. </a:t>
            </a:r>
          </a:p>
        </p:txBody>
      </p:sp>
    </p:spTree>
    <p:extLst>
      <p:ext uri="{BB962C8B-B14F-4D97-AF65-F5344CB8AC3E}">
        <p14:creationId xmlns:p14="http://schemas.microsoft.com/office/powerpoint/2010/main" val="2470839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250" descr="dead reef cetaceaninspiration wordpress com.jpg"/>
          <p:cNvGrpSpPr/>
          <p:nvPr/>
        </p:nvGrpSpPr>
        <p:grpSpPr>
          <a:xfrm>
            <a:off x="-3969" y="1284390"/>
            <a:ext cx="6096001" cy="4868830"/>
            <a:chOff x="0" y="0"/>
            <a:chExt cx="6096000" cy="4868829"/>
          </a:xfrm>
        </p:grpSpPr>
        <p:sp>
          <p:nvSpPr>
            <p:cNvPr id="248" name="Shape 248"/>
            <p:cNvSpPr/>
            <p:nvPr/>
          </p:nvSpPr>
          <p:spPr>
            <a:xfrm>
              <a:off x="0" y="0"/>
              <a:ext cx="6096000" cy="486883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49" name="image56.jp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96000" cy="4868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" name="Shape 251"/>
          <p:cNvSpPr/>
          <p:nvPr/>
        </p:nvSpPr>
        <p:spPr>
          <a:xfrm>
            <a:off x="6215168" y="1377197"/>
            <a:ext cx="234156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A2F6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0A2F66"/>
                </a:solidFill>
                <a:latin typeface="Arial"/>
                <a:cs typeface="Arial"/>
              </a:rPr>
              <a:t>HABITAT</a:t>
            </a:r>
          </a:p>
        </p:txBody>
      </p:sp>
      <p:sp>
        <p:nvSpPr>
          <p:cNvPr id="252" name="Shape 252"/>
          <p:cNvSpPr/>
          <p:nvPr/>
        </p:nvSpPr>
        <p:spPr>
          <a:xfrm>
            <a:off x="6213693" y="3792492"/>
            <a:ext cx="177958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A2F6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A2F66"/>
                </a:solidFill>
                <a:latin typeface="Arial"/>
                <a:cs typeface="Arial"/>
              </a:rPr>
              <a:t>FOOD</a:t>
            </a:r>
          </a:p>
        </p:txBody>
      </p:sp>
      <p:sp>
        <p:nvSpPr>
          <p:cNvPr id="253" name="Shape 253"/>
          <p:cNvSpPr/>
          <p:nvPr/>
        </p:nvSpPr>
        <p:spPr>
          <a:xfrm>
            <a:off x="6199296" y="1987631"/>
            <a:ext cx="2959101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800">
                <a:solidFill>
                  <a:srgbClr val="0A2F66"/>
                </a:solidFill>
                <a:latin typeface="Arial"/>
                <a:ea typeface="Avenir Next Demi Bold"/>
                <a:cs typeface="Arial"/>
                <a:sym typeface="Avenir Next Demi Bold"/>
              </a:rPr>
              <a:t>COMMUNITY</a:t>
            </a:r>
          </a:p>
          <a:p>
            <a:pPr lvl="0"/>
            <a:r>
              <a:rPr sz="2800">
                <a:solidFill>
                  <a:srgbClr val="0A2F66"/>
                </a:solidFill>
                <a:latin typeface="Arial"/>
                <a:ea typeface="Avenir Next Demi Bold"/>
                <a:cs typeface="Arial"/>
                <a:sym typeface="Avenir Next Demi Bold"/>
              </a:rPr>
              <a:t>PROTECTION</a:t>
            </a:r>
          </a:p>
        </p:txBody>
      </p:sp>
      <p:sp>
        <p:nvSpPr>
          <p:cNvPr id="254" name="Shape 254"/>
          <p:cNvSpPr/>
          <p:nvPr/>
        </p:nvSpPr>
        <p:spPr>
          <a:xfrm>
            <a:off x="6213693" y="4414792"/>
            <a:ext cx="209232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A2F6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0A2F66"/>
                </a:solidFill>
                <a:latin typeface="Arial"/>
                <a:cs typeface="Arial"/>
              </a:rPr>
              <a:t>TOURISM</a:t>
            </a:r>
          </a:p>
        </p:txBody>
      </p:sp>
      <p:sp>
        <p:nvSpPr>
          <p:cNvPr id="255" name="Shape 255"/>
          <p:cNvSpPr/>
          <p:nvPr/>
        </p:nvSpPr>
        <p:spPr>
          <a:xfrm>
            <a:off x="6349413" y="5055516"/>
            <a:ext cx="186124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3000" b="1" dirty="0">
                <a:solidFill>
                  <a:srgbClr val="FFFFFF"/>
                </a:solidFill>
                <a:latin typeface="Arial"/>
                <a:ea typeface="Avenir Next"/>
                <a:cs typeface="Arial"/>
                <a:sym typeface="Avenir Next"/>
              </a:rPr>
              <a:t>YOUR</a:t>
            </a:r>
          </a:p>
          <a:p>
            <a:pPr lvl="0"/>
            <a:r>
              <a:rPr sz="3000" b="1" dirty="0">
                <a:solidFill>
                  <a:srgbClr val="FFFFFF"/>
                </a:solidFill>
                <a:latin typeface="Arial"/>
                <a:ea typeface="Avenir Next"/>
                <a:cs typeface="Arial"/>
                <a:sym typeface="Avenir Next"/>
              </a:rPr>
              <a:t>OFFICE!! </a:t>
            </a:r>
          </a:p>
        </p:txBody>
      </p:sp>
      <p:sp>
        <p:nvSpPr>
          <p:cNvPr id="256" name="Shape 256"/>
          <p:cNvSpPr/>
          <p:nvPr/>
        </p:nvSpPr>
        <p:spPr>
          <a:xfrm>
            <a:off x="6213693" y="3141979"/>
            <a:ext cx="215582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A2F6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0A2F66"/>
                </a:solidFill>
                <a:latin typeface="Arial"/>
                <a:cs typeface="Arial"/>
              </a:rPr>
              <a:t>MEDICINE</a:t>
            </a:r>
          </a:p>
        </p:txBody>
      </p:sp>
      <p:pic>
        <p:nvPicPr>
          <p:cNvPr id="258" name="image57.jpeg" descr="G:\Pics for presentation\Thailand-03 [Desktop Resolution]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156" y="1177049"/>
            <a:ext cx="9167156" cy="5847991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/>
            <a:r>
              <a:rPr lang="ar-EG" b="1" dirty="0"/>
              <a:t>حافظوا علي الشعاب المرجانية!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98842"/>
      </p:ext>
    </p:extLst>
  </p:cSld>
  <p:clrMapOvr>
    <a:masterClrMapping/>
  </p:clrMapOvr>
  <p:transition spd="med">
    <p:wipe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build="p" bldLvl="5" animBg="1" advAuto="0"/>
      <p:bldP spid="252" grpId="0" build="p" bldLvl="5" animBg="1" advAuto="0"/>
      <p:bldP spid="253" grpId="0" animBg="1" advAuto="0"/>
      <p:bldP spid="254" grpId="0" build="p" bldLvl="5" animBg="1" advAuto="0"/>
      <p:bldP spid="255" grpId="0" animBg="1" advAuto="0"/>
      <p:bldP spid="256" grpId="0" build="p" bldLvl="5" animBg="1" advAuto="0"/>
      <p:bldP spid="258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71980" y="0"/>
            <a:ext cx="716276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ar-EG" sz="3600" b="1" dirty="0">
                <a:latin typeface="Arial"/>
                <a:cs typeface="Arial"/>
              </a:rPr>
              <a:t>حيود الشعاب المرجانية المعرضة للخطر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5" name="Picture 4" descr="WR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48" y="232128"/>
            <a:ext cx="1869261" cy="67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9AB1E-53D5-4938-9A05-121F2125B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1" t="19136" r="26457" b="9380"/>
          <a:stretch/>
        </p:blipFill>
        <p:spPr>
          <a:xfrm>
            <a:off x="1229867" y="1234440"/>
            <a:ext cx="6782589" cy="55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565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mo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2925860"/>
            <a:ext cx="9144000" cy="2175529"/>
          </a:xfrm>
          <a:prstGeom prst="rect">
            <a:avLst/>
          </a:prstGeom>
          <a:solidFill>
            <a:srgbClr val="19587E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110" y="3095192"/>
            <a:ext cx="8791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"الحماية والحفاظ علي الشعاب المرجانية من خلال تحديد وتطبيق مبادئ توجيهية صديقة للبيئة لتشجيع صناعة سياحة مستدامة في مجال الغوص والسنوركل"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GREENFINS-LOGO-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89" y="578557"/>
            <a:ext cx="2413440" cy="20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24556" y="0"/>
            <a:ext cx="88194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ar-EG" sz="3600" b="1" dirty="0">
                <a:latin typeface="Arial"/>
                <a:cs typeface="Arial"/>
              </a:rPr>
              <a:t>حيود الشعاب المرجانية المعرضة للخطر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3" name="Picture 2" descr="Reefs at Risk_Southeast_As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6"/>
          <a:stretch/>
        </p:blipFill>
        <p:spPr>
          <a:xfrm>
            <a:off x="606145" y="1610036"/>
            <a:ext cx="8022754" cy="5188731"/>
          </a:xfrm>
          <a:prstGeom prst="rect">
            <a:avLst/>
          </a:prstGeom>
        </p:spPr>
      </p:pic>
      <p:pic>
        <p:nvPicPr>
          <p:cNvPr id="13" name="Picture 12" descr="Reefs at Risk_Southeast_As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69"/>
          <a:stretch/>
        </p:blipFill>
        <p:spPr>
          <a:xfrm>
            <a:off x="606146" y="1221056"/>
            <a:ext cx="8022753" cy="4011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146" y="1221056"/>
            <a:ext cx="8022753" cy="5577711"/>
          </a:xfrm>
          <a:prstGeom prst="rect">
            <a:avLst/>
          </a:prstGeom>
          <a:solidFill>
            <a:srgbClr val="F0F0F0">
              <a:alpha val="8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2884131"/>
            <a:ext cx="8369450" cy="1775485"/>
          </a:xfrm>
          <a:prstGeom prst="rect">
            <a:avLst/>
          </a:prstGeom>
          <a:solidFill>
            <a:srgbClr val="195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153" y="3493686"/>
            <a:ext cx="4323644" cy="55637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EG" sz="3200" dirty="0">
                <a:ea typeface="AvenirNext LT Pro" charset="0"/>
                <a:sym typeface="Avenir Next"/>
              </a:rPr>
              <a:t>من الحيود معرضة للخطر بسبب الأنشطة البشرية</a:t>
            </a:r>
            <a:endParaRPr lang="en-PH" sz="3200" dirty="0">
              <a:solidFill>
                <a:srgbClr val="FFFFFF"/>
              </a:solidFill>
              <a:ea typeface="AvenirNext LT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964597" y="2797568"/>
            <a:ext cx="37051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"/>
              </a:rPr>
              <a:t>66% </a:t>
            </a:r>
            <a:endParaRPr lang="en-US" sz="11500" b="1" dirty="0">
              <a:latin typeface="Arial"/>
              <a:cs typeface="Arial"/>
            </a:endParaRPr>
          </a:p>
        </p:txBody>
      </p:sp>
      <p:pic>
        <p:nvPicPr>
          <p:cNvPr id="11" name="Picture 10" descr="W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6" y="232128"/>
            <a:ext cx="1842163" cy="6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6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59" y="122238"/>
            <a:ext cx="8474295" cy="1143000"/>
          </a:xfrm>
        </p:spPr>
        <p:txBody>
          <a:bodyPr/>
          <a:lstStyle/>
          <a:p>
            <a:r>
              <a:rPr lang="ar-EG" sz="4000" dirty="0"/>
              <a:t>تهديدات تتعرض لها الشعاب المرجانية حول العالم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460" y="1323976"/>
            <a:ext cx="4038600" cy="4525963"/>
          </a:xfrm>
        </p:spPr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ar-EG" dirty="0"/>
              <a:t>التغيير المناخي</a:t>
            </a:r>
            <a:endParaRPr lang="en-US" dirty="0"/>
          </a:p>
        </p:txBody>
      </p:sp>
      <p:pic>
        <p:nvPicPr>
          <p:cNvPr id="5" name="Picture 2" descr="Picture illustration of the Arctic Ocean ice melting on through National Geographic atlases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08" y="2771286"/>
            <a:ext cx="2678118" cy="19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lobe-wh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60" y="2008680"/>
            <a:ext cx="4503497" cy="411748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Picture 6" descr="stormsthum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908" y="1323976"/>
            <a:ext cx="2678118" cy="1447310"/>
          </a:xfrm>
          <a:prstGeom prst="rect">
            <a:avLst/>
          </a:prstGeom>
        </p:spPr>
      </p:pic>
      <p:pic>
        <p:nvPicPr>
          <p:cNvPr id="8" name="Picture 7" descr="BIO_Ocean_Acidification-1024x74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994" y="4717957"/>
            <a:ext cx="2689031" cy="18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sz="3600" dirty="0"/>
              <a:t>تهديدات تتعرض لها الشعاب المرجانية حول العالم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5501" y="1291702"/>
            <a:ext cx="4038600" cy="628649"/>
          </a:xfrm>
        </p:spPr>
        <p:txBody>
          <a:bodyPr/>
          <a:lstStyle/>
          <a:p>
            <a:pPr marL="514350" indent="-514350" algn="l" rtl="1">
              <a:buFont typeface="+mj-lt"/>
              <a:buAutoNum type="arabicPeriod"/>
            </a:pPr>
            <a:r>
              <a:rPr lang="ar-EG" dirty="0"/>
              <a:t>التغير المناخي</a:t>
            </a:r>
            <a:endParaRPr lang="en-US" dirty="0"/>
          </a:p>
        </p:txBody>
      </p:sp>
      <p:pic>
        <p:nvPicPr>
          <p:cNvPr id="9" name="Picture 8" descr="overfis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1" y="1952625"/>
            <a:ext cx="7798018" cy="4868886"/>
          </a:xfrm>
          <a:prstGeom prst="rect">
            <a:avLst/>
          </a:prstGeom>
          <a:ln>
            <a:solidFill>
              <a:srgbClr val="005500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88711" y="1313217"/>
            <a:ext cx="4038600" cy="62864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dirty="0"/>
              <a:t>2. الصيد الجائر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7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sz="3600" dirty="0"/>
              <a:t>تهديدات تتعرض لها الشعاب المرجانية حول العالم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515" y="1323976"/>
            <a:ext cx="3381935" cy="628649"/>
          </a:xfrm>
        </p:spPr>
        <p:txBody>
          <a:bodyPr/>
          <a:lstStyle/>
          <a:p>
            <a:pPr marL="0" indent="0" algn="r" rtl="1">
              <a:buNone/>
            </a:pPr>
            <a:r>
              <a:rPr lang="ar-EG" dirty="0"/>
              <a:t>3. فقدان المساكن الطبيعية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14" t="3512" r="1973" b="9648"/>
          <a:stretch/>
        </p:blipFill>
        <p:spPr>
          <a:xfrm>
            <a:off x="740990" y="1947863"/>
            <a:ext cx="7814070" cy="472937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11AA38-0DDC-43E3-8110-2B9E19769D36}"/>
              </a:ext>
            </a:extLst>
          </p:cNvPr>
          <p:cNvSpPr txBox="1">
            <a:spLocks/>
          </p:cNvSpPr>
          <p:nvPr/>
        </p:nvSpPr>
        <p:spPr bwMode="auto">
          <a:xfrm>
            <a:off x="6349757" y="1323972"/>
            <a:ext cx="4038600" cy="62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rtl="1">
              <a:buFont typeface="+mj-lt"/>
              <a:buAutoNum type="arabicPeriod"/>
            </a:pPr>
            <a:r>
              <a:rPr lang="ar-EG" dirty="0"/>
              <a:t>التغير المناخي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370B08-4DE9-478A-899A-540A050D9CB6}"/>
              </a:ext>
            </a:extLst>
          </p:cNvPr>
          <p:cNvSpPr txBox="1">
            <a:spLocks/>
          </p:cNvSpPr>
          <p:nvPr/>
        </p:nvSpPr>
        <p:spPr bwMode="auto">
          <a:xfrm>
            <a:off x="3517752" y="1344705"/>
            <a:ext cx="2517290" cy="5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b="0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dirty="0"/>
              <a:t>2. الصيد الجائر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تهديدات تتعرض لها الشعاب المرجانية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080"/>
            <a:ext cx="9144000" cy="5561920"/>
          </a:xfrm>
        </p:spPr>
      </p:pic>
      <p:sp>
        <p:nvSpPr>
          <p:cNvPr id="3" name="Rectangle 2"/>
          <p:cNvSpPr/>
          <p:nvPr/>
        </p:nvSpPr>
        <p:spPr>
          <a:xfrm>
            <a:off x="0" y="1326922"/>
            <a:ext cx="9144000" cy="556192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03385" y="5355727"/>
            <a:ext cx="322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التغير المناخي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6696" y="4816112"/>
            <a:ext cx="231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الصيد الجائر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9151" y="2464925"/>
            <a:ext cx="161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العواصف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6063" y="3352521"/>
            <a:ext cx="177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التلوث البيئي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460" y="3420419"/>
            <a:ext cx="312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تأثير الأنشطة السياحية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1309" y="2452255"/>
            <a:ext cx="324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المخلفات والصرف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870" y="6033654"/>
            <a:ext cx="308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أضرار هلب الرسو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2062" y="5987685"/>
            <a:ext cx="364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الصيد المدمر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8814" y="5233403"/>
            <a:ext cx="324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إزالة المساكن الطبيعية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2839" y="4014887"/>
            <a:ext cx="248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إطعام الأسماك 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908" y="4476689"/>
            <a:ext cx="295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تجميع الأصداف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4727" y="4114983"/>
            <a:ext cx="3581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تحمض المحيطات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2B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5"/>
          <p:cNvSpPr txBox="1">
            <a:spLocks/>
          </p:cNvSpPr>
          <p:nvPr/>
        </p:nvSpPr>
        <p:spPr bwMode="auto">
          <a:xfrm>
            <a:off x="14318" y="187297"/>
            <a:ext cx="9144000" cy="920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ar-EG" altLang="en-US" sz="3600" b="1" dirty="0">
                <a:solidFill>
                  <a:schemeClr val="bg1"/>
                </a:solidFill>
                <a:latin typeface="Arial"/>
                <a:cs typeface="Arial"/>
              </a:rPr>
              <a:t>لدي الشعاب المرجانية القدرة علي تحمل الظروف الصعبة</a:t>
            </a:r>
            <a:endParaRPr lang="en-US" alt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1796824_531676740282497_621148696_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1108047"/>
            <a:ext cx="9182100" cy="612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06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1260" y="71438"/>
            <a:ext cx="8818540" cy="1143000"/>
          </a:xfrm>
        </p:spPr>
        <p:txBody>
          <a:bodyPr/>
          <a:lstStyle/>
          <a:p>
            <a:pPr algn="r"/>
            <a:r>
              <a:rPr lang="ar-EG" sz="3600" dirty="0"/>
              <a:t>هل تؤثر الأنشطة السياحية علي الشعاب المرجانية؟</a:t>
            </a:r>
            <a:endParaRPr lang="en-US" sz="3600" dirty="0"/>
          </a:p>
        </p:txBody>
      </p:sp>
      <p:pic>
        <p:nvPicPr>
          <p:cNvPr id="6" name="Picture 5" descr="PH_ANC (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92" y="1352136"/>
            <a:ext cx="2810361" cy="2107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PH_BDB 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833" y="1352136"/>
            <a:ext cx="2824128" cy="2118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PH_SH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236" y="1352136"/>
            <a:ext cx="2416747" cy="32223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3723270" y="3295020"/>
            <a:ext cx="2110154" cy="30183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Content Placeholder 11" descr="A picture containing painting, painted, colorful, water&#10;&#10;Description automatically generated">
            <a:extLst>
              <a:ext uri="{FF2B5EF4-FFF2-40B4-BE49-F238E27FC236}">
                <a16:creationId xmlns:a16="http://schemas.microsoft.com/office/drawing/2014/main" id="{0FFFC543-2BFA-4ED0-A36A-D50C22B9B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>
            <a:off x="169459" y="3881347"/>
            <a:ext cx="2926099" cy="194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72F9-0A77-4B1C-AFC5-C1303281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04" y="380326"/>
            <a:ext cx="8229600" cy="339865"/>
          </a:xfrm>
        </p:spPr>
        <p:txBody>
          <a:bodyPr/>
          <a:lstStyle/>
          <a:p>
            <a:pPr algn="r" rtl="1"/>
            <a:r>
              <a:rPr lang="ar-EG" sz="3200" dirty="0"/>
              <a:t>البلاستيك آحادى الإستخدام والمخلفات على متن اليخت مشكلة لها حلول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9A130-4E82-4ED4-844E-901D787A08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483190" y="2663583"/>
            <a:ext cx="4525963" cy="209011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AA949F-4BB1-475B-84C1-6E4204221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2448919" y="2663585"/>
            <a:ext cx="4525963" cy="209011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90D80-5494-4756-88BF-AA14D3E98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78728" y="2663583"/>
            <a:ext cx="4525964" cy="20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92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17192-02C2-4A02-B745-11E85BCB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2662"/>
            <a:ext cx="8229600" cy="500849"/>
          </a:xfrm>
        </p:spPr>
        <p:txBody>
          <a:bodyPr/>
          <a:lstStyle/>
          <a:p>
            <a:pPr algn="r" rtl="1"/>
            <a:r>
              <a:rPr lang="ar-EG" sz="3200" dirty="0"/>
              <a:t>حلول بسيطة هاتعمل فرق كبير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1EE281-A676-473C-A46B-0F76651563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B7E2E6-44B8-4BE1-98BD-42FD7BB19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14E90-2EEA-47E7-BEB5-C95DB2008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735" y="4346156"/>
            <a:ext cx="153632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4FD87B-EAB5-4732-B1AA-6ECBC4AEF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560" y="4346156"/>
            <a:ext cx="1683700" cy="16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FF9F-E8C6-400B-AA4D-5D8C9551D5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801" y="579909"/>
            <a:ext cx="8380413" cy="444500"/>
          </a:xfrm>
        </p:spPr>
        <p:txBody>
          <a:bodyPr/>
          <a:lstStyle/>
          <a:p>
            <a:pPr algn="ctr"/>
            <a:r>
              <a:rPr lang="ar-EG" dirty="0"/>
              <a:t>التعليمات الموصي بيها لدورات المياه علي يخوت السفاري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87F5BB-3AB3-41CF-88AE-FC7C5C9E89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3007" y="1966913"/>
            <a:ext cx="4450619" cy="784871"/>
          </a:xfrm>
        </p:spPr>
        <p:txBody>
          <a:bodyPr>
            <a:normAutofit lnSpcReduction="10000"/>
          </a:bodyPr>
          <a:lstStyle/>
          <a:p>
            <a:pPr algn="r" rtl="1"/>
            <a:r>
              <a:rPr lang="ar-EG" sz="1500" dirty="0"/>
              <a:t>1) </a:t>
            </a:r>
            <a:r>
              <a:rPr lang="ar-EG" sz="2300" dirty="0"/>
              <a:t>اطلب من الزباين ميرموش أوراق التنظيف في  التواليت</a:t>
            </a:r>
            <a:endParaRPr lang="en-US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C2BA3-59F6-4D1D-94DE-D42C93008F5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901628"/>
            <a:ext cx="4040188" cy="668231"/>
          </a:xfrm>
        </p:spPr>
        <p:txBody>
          <a:bodyPr>
            <a:normAutofit lnSpcReduction="10000"/>
          </a:bodyPr>
          <a:lstStyle/>
          <a:p>
            <a:pPr algn="r" rtl="1"/>
            <a:r>
              <a:rPr lang="ar-EG" sz="2000" dirty="0"/>
              <a:t>2</a:t>
            </a:r>
            <a:r>
              <a:rPr lang="ar-EG" sz="2000" dirty="0">
                <a:solidFill>
                  <a:schemeClr val="bg1"/>
                </a:solidFill>
              </a:rPr>
              <a:t>)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ar-EG" sz="2000" dirty="0">
                <a:solidFill>
                  <a:schemeClr val="bg1"/>
                </a:solidFill>
              </a:rPr>
              <a:t>اطلب من الزباين ميستخدموش التواليت في أماكن الغوص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185EE73D-9E6E-4574-B36D-A0DFD7A4F61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524" y="2751784"/>
            <a:ext cx="3030538" cy="3030537"/>
          </a:xfrm>
        </p:spPr>
      </p:pic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79E6AF1-15AF-459D-AC18-2F62938276F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37014" y="2809727"/>
            <a:ext cx="3886200" cy="2914650"/>
          </a:xfrm>
        </p:spPr>
      </p:pic>
      <p:pic>
        <p:nvPicPr>
          <p:cNvPr id="13" name="Content Placeholder 10" descr="No sign">
            <a:extLst>
              <a:ext uri="{FF2B5EF4-FFF2-40B4-BE49-F238E27FC236}">
                <a16:creationId xmlns:a16="http://schemas.microsoft.com/office/drawing/2014/main" id="{2F115BFA-14C4-418F-8BCF-A0F9119F6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2224" y="3555508"/>
            <a:ext cx="1241165" cy="12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E331C1-1EF3-4D96-B436-9F1F843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7" y="1109625"/>
            <a:ext cx="8333634" cy="48751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1109625"/>
            <a:ext cx="9144000" cy="6227379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80" y="-6064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ar-EG" sz="3200" b="1" dirty="0">
                <a:latin typeface="Arial" charset="0"/>
                <a:ea typeface="Arial" charset="0"/>
                <a:cs typeface="Arial" charset="0"/>
              </a:rPr>
              <a:t>ما هي الجهات التي تمثل مبادرة جرين فينز؟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B654292-60F7-412E-912A-5410E89CB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827528"/>
              </p:ext>
            </p:extLst>
          </p:nvPr>
        </p:nvGraphicFramePr>
        <p:xfrm>
          <a:off x="1089820" y="1516528"/>
          <a:ext cx="6988969" cy="47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234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00F1D4-C5D4-41D8-9569-713858531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0FB5822-730E-4865-8ED3-C92FD41B5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4299F2-3B4F-4DBA-BC81-6E89076A1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597062-C7CE-41A1-9339-63DB5BE09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2A3EFA-923E-48C5-8F18-8D9174936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E07E74F-6ECA-44F3-8B49-CB09D3EE4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C6D8D2-5FA0-DE4E-8569-7F608D67C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558303-E410-2045-87F9-5863E1B4F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FC49D4-4252-469A-BD98-364246E46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BF8B3F-778B-487E-BBD3-B9BE1E63C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Graphic spid="8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09AD8-994F-4E01-9E13-FDA175BB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80" y="544589"/>
            <a:ext cx="8380640" cy="443198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ar-EG" spc="-45" dirty="0">
                <a:latin typeface="+mj-lt"/>
                <a:ea typeface="+mj-ea"/>
                <a:cs typeface="+mj-cs"/>
              </a:rPr>
              <a:t>إستخدم تانك لتجميع النفايات إذا توفر لديك واحد</a:t>
            </a:r>
            <a:endParaRPr lang="en-US" spc="-45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4B189F9-8BC8-4E9B-89BF-BC785D358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972"/>
          <a:stretch/>
        </p:blipFill>
        <p:spPr>
          <a:xfrm>
            <a:off x="381680" y="1691235"/>
            <a:ext cx="4303608" cy="365951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5350D-6548-4370-B49B-D491E8EE6D80}"/>
              </a:ext>
            </a:extLst>
          </p:cNvPr>
          <p:cNvSpPr txBox="1"/>
          <p:nvPr/>
        </p:nvSpPr>
        <p:spPr>
          <a:xfrm>
            <a:off x="4748254" y="1870419"/>
            <a:ext cx="38862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marL="457200" indent="-457200" algn="r" rtl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لا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تنظف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المركب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فوق</a:t>
            </a:r>
            <a:r>
              <a:rPr lang="ar-EG" sz="3200" dirty="0">
                <a:solidFill>
                  <a:schemeClr val="bg1"/>
                </a:solidFill>
              </a:rPr>
              <a:t> أو تتخلص من النفايات في 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منطقة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مخصصة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للغ</a:t>
            </a:r>
            <a:r>
              <a:rPr lang="ar-EG" sz="3200" dirty="0" err="1">
                <a:solidFill>
                  <a:schemeClr val="bg1"/>
                </a:solidFill>
              </a:rPr>
              <a:t>وص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أو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فوق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الشعاب</a:t>
            </a:r>
            <a:r>
              <a:rPr lang="ar-EG" sz="3200" dirty="0">
                <a:solidFill>
                  <a:schemeClr val="bg1"/>
                </a:solidFill>
              </a:rPr>
              <a:t> المرجانية</a:t>
            </a:r>
            <a:endParaRPr lang="en-US" sz="3200" dirty="0">
              <a:solidFill>
                <a:schemeClr val="bg1"/>
              </a:solidFill>
            </a:endParaRPr>
          </a:p>
          <a:p>
            <a:pPr marL="457200" indent="-457200" algn="r" rtl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 algn="r" rtl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إنتظر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إلي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أن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يصل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المركب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إلي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المرسي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23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5FC8-6A76-4CBD-A2DE-58406173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20" y="301828"/>
            <a:ext cx="8380640" cy="443198"/>
          </a:xfrm>
        </p:spPr>
        <p:txBody>
          <a:bodyPr/>
          <a:lstStyle/>
          <a:p>
            <a:pPr algn="ctr"/>
            <a:r>
              <a:rPr lang="ar-SA" dirty="0"/>
              <a:t>زيت المراكب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CB3D0-DD02-45BF-86CE-72A0FBB0DBE9}"/>
              </a:ext>
            </a:extLst>
          </p:cNvPr>
          <p:cNvSpPr txBox="1"/>
          <p:nvPr/>
        </p:nvSpPr>
        <p:spPr>
          <a:xfrm>
            <a:off x="5232974" y="183346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dirty="0">
                <a:solidFill>
                  <a:schemeClr val="bg1"/>
                </a:solidFill>
              </a:rPr>
              <a:t>تفريغ زيت المركب المستخدم الجراكن وسلمهم للعاملين بالمراسي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  <a:p>
            <a:pPr algn="ctr"/>
            <a:r>
              <a:rPr lang="ar-EG" sz="3600" b="1" dirty="0">
                <a:solidFill>
                  <a:srgbClr val="FF0000"/>
                </a:solidFill>
              </a:rPr>
              <a:t>لا تلقي الزيت في الماء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 picture containing blue, sitting, standing, remote&#10;&#10;Description automatically generated">
            <a:extLst>
              <a:ext uri="{FF2B5EF4-FFF2-40B4-BE49-F238E27FC236}">
                <a16:creationId xmlns:a16="http://schemas.microsoft.com/office/drawing/2014/main" id="{95C353A2-FEDC-461B-B0E4-B808E5F08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0125" y="2053714"/>
            <a:ext cx="3571875" cy="3571875"/>
          </a:xfrm>
        </p:spPr>
      </p:pic>
    </p:spTree>
    <p:extLst>
      <p:ext uri="{BB962C8B-B14F-4D97-AF65-F5344CB8AC3E}">
        <p14:creationId xmlns:p14="http://schemas.microsoft.com/office/powerpoint/2010/main" val="3758669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1A297-E70E-46A6-B4DE-F2A37844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52" y="350380"/>
            <a:ext cx="8380640" cy="443198"/>
          </a:xfrm>
        </p:spPr>
        <p:txBody>
          <a:bodyPr/>
          <a:lstStyle/>
          <a:p>
            <a:pPr algn="ctr"/>
            <a:r>
              <a:rPr lang="ar-SA" dirty="0"/>
              <a:t>استعمال الشمندورات</a:t>
            </a:r>
            <a:endParaRPr lang="en-US" dirty="0"/>
          </a:p>
        </p:txBody>
      </p:sp>
      <p:pic>
        <p:nvPicPr>
          <p:cNvPr id="6" name="Content Placeholder 5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197695B3-1D07-4039-81CC-A09FE4C6E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827" y="1955006"/>
            <a:ext cx="4768850" cy="35766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B69BFF-5B5B-466D-8C44-23B7FCE3FD2B}"/>
              </a:ext>
            </a:extLst>
          </p:cNvPr>
          <p:cNvSpPr txBox="1"/>
          <p:nvPr/>
        </p:nvSpPr>
        <p:spPr>
          <a:xfrm>
            <a:off x="6202938" y="2207559"/>
            <a:ext cx="25434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700" dirty="0">
                <a:solidFill>
                  <a:srgbClr val="FF0000"/>
                </a:solidFill>
              </a:rPr>
              <a:t>3 مراكب </a:t>
            </a:r>
            <a:r>
              <a:rPr lang="ar-EG" sz="2700" dirty="0">
                <a:solidFill>
                  <a:schemeClr val="bg1"/>
                </a:solidFill>
              </a:rPr>
              <a:t>فقط يمكنهم الربط في الشمندورة.</a:t>
            </a:r>
          </a:p>
          <a:p>
            <a:pPr algn="ctr"/>
            <a:r>
              <a:rPr lang="ar-EG" sz="2700" dirty="0">
                <a:solidFill>
                  <a:schemeClr val="bg1"/>
                </a:solidFill>
              </a:rPr>
              <a:t>إحنا عارفين إنو مفيش شمندورات كفاية وغرفة الغوص بتحاول زيادة العدد.  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5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4B86-E82C-4738-827A-2B7232D500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6375" y="97006"/>
            <a:ext cx="4224337" cy="3197225"/>
          </a:xfrm>
        </p:spPr>
        <p:txBody>
          <a:bodyPr/>
          <a:lstStyle/>
          <a:p>
            <a:pPr algn="ctr"/>
            <a:r>
              <a:rPr lang="ar-SA" dirty="0"/>
              <a:t>ممنوع </a:t>
            </a:r>
            <a:r>
              <a:rPr lang="ar-EG" dirty="0"/>
              <a:t>إ</a:t>
            </a:r>
            <a:r>
              <a:rPr lang="ar-SA" dirty="0"/>
              <a:t>ستخدام الواير الحديد لربط المراكب في الشعاب المرجاني</a:t>
            </a:r>
            <a:r>
              <a:rPr lang="ar-EG" dirty="0"/>
              <a:t>ة</a:t>
            </a:r>
            <a:r>
              <a:rPr lang="ar-SA" dirty="0"/>
              <a:t> ل</a:t>
            </a:r>
            <a:r>
              <a:rPr lang="ar-EG" dirty="0"/>
              <a:t>إ</a:t>
            </a:r>
            <a:r>
              <a:rPr lang="ar-SA" dirty="0"/>
              <a:t>نه </a:t>
            </a:r>
            <a:r>
              <a:rPr lang="ar-SA" dirty="0" err="1"/>
              <a:t>بيدمر</a:t>
            </a:r>
            <a:r>
              <a:rPr lang="ar-EG" dirty="0"/>
              <a:t>ها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2B4E93-89BE-41A0-8445-651C0F21611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3288" y="2464011"/>
            <a:ext cx="5365750" cy="3578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0CD43F-34CE-44D3-9C79-A6E24B17A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00" y="4126306"/>
            <a:ext cx="1534930" cy="15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6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898583"/>
            <a:ext cx="9144000" cy="1264710"/>
          </a:xfrm>
          <a:prstGeom prst="rect">
            <a:avLst/>
          </a:prstGeom>
          <a:solidFill>
            <a:srgbClr val="19587E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489858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i="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ar-EG" dirty="0">
                <a:ea typeface="AvenirNext LT Pro" charset="0"/>
                <a:sym typeface="Avenir Next"/>
              </a:rPr>
              <a:t>ما هو دورك!</a:t>
            </a:r>
            <a:endParaRPr lang="en-PH" sz="3200" dirty="0">
              <a:ea typeface="AvenirNext LT Pro" charset="0"/>
            </a:endParaRPr>
          </a:p>
        </p:txBody>
      </p:sp>
      <p:pic>
        <p:nvPicPr>
          <p:cNvPr id="10" name="Picture 9" descr="GREENFINS-LOGO-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73" y="348158"/>
            <a:ext cx="2231727" cy="18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49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223565"/>
            <a:ext cx="9144000" cy="489347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3078866" y="1340250"/>
            <a:ext cx="2777923" cy="430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404040"/>
                </a:solidFill>
                <a:latin typeface="Arial"/>
                <a:ea typeface="AvenirNext LT Pro" charset="0"/>
                <a:cs typeface="Arial"/>
              </a:rPr>
              <a:t>تكون مثلاً يحتذي به!</a:t>
            </a:r>
            <a:endParaRPr sz="2800" dirty="0">
              <a:solidFill>
                <a:srgbClr val="404040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1498643" y="2438925"/>
            <a:ext cx="1661248" cy="430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404040"/>
                </a:solidFill>
                <a:latin typeface="Arial"/>
                <a:ea typeface="AvenirNext LT Pro" charset="0"/>
                <a:cs typeface="Arial"/>
              </a:rPr>
              <a:t>تنشر الوعي</a:t>
            </a:r>
            <a:endParaRPr sz="2800" dirty="0">
              <a:solidFill>
                <a:srgbClr val="404040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6272638" y="2580812"/>
            <a:ext cx="2443062" cy="430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404040"/>
                </a:solidFill>
                <a:latin typeface="Arial"/>
                <a:ea typeface="AvenirNext LT Pro" charset="0"/>
                <a:cs typeface="Arial"/>
              </a:rPr>
              <a:t>الدعم والتشجيع</a:t>
            </a:r>
            <a:endParaRPr sz="2800" dirty="0">
              <a:solidFill>
                <a:srgbClr val="404040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785482" y="4364258"/>
            <a:ext cx="1598276" cy="430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404040"/>
                </a:solidFill>
                <a:latin typeface="Arial"/>
                <a:ea typeface="AvenirNext LT Pro" charset="0"/>
                <a:cs typeface="Arial"/>
              </a:rPr>
              <a:t>التصحيح</a:t>
            </a:r>
            <a:endParaRPr sz="2800" dirty="0">
              <a:solidFill>
                <a:srgbClr val="404040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682366" y="4431333"/>
            <a:ext cx="2443062" cy="430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40404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404040"/>
                </a:solidFill>
                <a:latin typeface="Arial"/>
                <a:ea typeface="AvenirNext LT Pro" charset="0"/>
                <a:cs typeface="Arial"/>
              </a:rPr>
              <a:t>الشرح والإيضاح</a:t>
            </a:r>
            <a:endParaRPr sz="2800" dirty="0">
              <a:solidFill>
                <a:srgbClr val="404040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261873" y="0"/>
            <a:ext cx="2706829" cy="982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50000"/>
              </a:lnSpc>
              <a:defRPr sz="4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44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</a:rPr>
              <a:t>يجب عليك أن:</a:t>
            </a:r>
            <a:endParaRPr sz="4400" dirty="0">
              <a:solidFill>
                <a:srgbClr val="FFFFFF"/>
              </a:solidFill>
              <a:latin typeface="Arial"/>
              <a:ea typeface="AvenirNext LT Pro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34459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9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98" y="-28233"/>
            <a:ext cx="3731824" cy="1143000"/>
          </a:xfrm>
        </p:spPr>
        <p:txBody>
          <a:bodyPr/>
          <a:lstStyle/>
          <a:p>
            <a:r>
              <a:rPr lang="ar-EG" sz="3800" dirty="0"/>
              <a:t>أيقونات تلقين الغطس</a:t>
            </a:r>
            <a:endParaRPr lang="en-US" sz="3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611" y="1447800"/>
            <a:ext cx="4141789" cy="4525963"/>
          </a:xfrm>
        </p:spPr>
        <p:txBody>
          <a:bodyPr/>
          <a:lstStyle/>
          <a:p>
            <a:pPr algn="r" rtl="1"/>
            <a:r>
              <a:rPr lang="ar-EG" sz="2500" dirty="0"/>
              <a:t>توجيهات الغوص و السنوركل بطريقة صديقة للبيئة</a:t>
            </a:r>
          </a:p>
          <a:p>
            <a:pPr algn="r" rtl="1"/>
            <a:r>
              <a:rPr lang="ar-EG" sz="2500" dirty="0"/>
              <a:t>متوفرة بعديد من اللغات</a:t>
            </a:r>
          </a:p>
          <a:p>
            <a:pPr algn="r" rtl="1"/>
            <a:r>
              <a:rPr lang="ar-EG" sz="2500" dirty="0"/>
              <a:t>يجب عليك إستخدامها لتعريف ضيوفك علي مبادئ جرين فنز</a:t>
            </a:r>
          </a:p>
          <a:p>
            <a:pPr algn="r" rtl="1"/>
            <a:r>
              <a:rPr lang="ar-EG" sz="2500" dirty="0"/>
              <a:t>سهلة الفهم</a:t>
            </a:r>
          </a:p>
          <a:p>
            <a:pPr algn="r" rtl="1"/>
            <a:r>
              <a:rPr lang="ar-EG" sz="2500" dirty="0"/>
              <a:t>رسوم توضيحية لمساعدتك  </a:t>
            </a:r>
            <a:endParaRPr lang="en-US" sz="2500" dirty="0"/>
          </a:p>
        </p:txBody>
      </p:sp>
      <p:pic>
        <p:nvPicPr>
          <p:cNvPr id="3" name="Picture 2" descr="Green Fins ic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355">
            <a:off x="-200773" y="13384"/>
            <a:ext cx="2882627" cy="40792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Green Fins icons-Kore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336">
            <a:off x="1837160" y="1506071"/>
            <a:ext cx="2755076" cy="3898781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9" name="Picture 8" descr="Green Fins icons-Japanes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472">
            <a:off x="-178972" y="3146508"/>
            <a:ext cx="2912421" cy="4121443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98281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287383" y="254033"/>
            <a:ext cx="869986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ar-EG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أهمية الأيقونات البيئية:</a:t>
            </a:r>
            <a:endParaRPr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2615554" y="1655991"/>
            <a:ext cx="5646738" cy="679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lvl="0"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ar-EG" sz="2000" b="1" dirty="0">
                <a:solidFill>
                  <a:srgbClr val="FFFFFF"/>
                </a:solidFill>
                <a:latin typeface="Arial" panose="020B0604020202020204" pitchFamily="34" charset="0"/>
                <a:ea typeface="Avenir Next Demi Bold"/>
                <a:sym typeface="Avenir Next Demi Bold"/>
              </a:rPr>
              <a:t>ممنوع الوقوف أو السيرعلى الشعاب المرجانية</a:t>
            </a:r>
          </a:p>
          <a:p>
            <a:pPr lvl="0"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ar-EG" b="1" dirty="0">
                <a:solidFill>
                  <a:srgbClr val="FFFFFF"/>
                </a:solid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 Demi Bold"/>
              </a:rPr>
              <a:t>الشعاب المرجانية هشة للغاية و تستغرق وقتاً طويلاً لكي تنمو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Avenir Next"/>
              <a:cs typeface="Arial" panose="020B0604020202020204" pitchFamily="34" charset="0"/>
              <a:sym typeface="Avenir Nex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90A98-B83F-9646-BC5A-F454EA42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1241762"/>
            <a:ext cx="1426221" cy="1423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E15991-9E08-5A49-8D7C-754A3115F009}"/>
              </a:ext>
            </a:extLst>
          </p:cNvPr>
          <p:cNvSpPr txBox="1"/>
          <p:nvPr/>
        </p:nvSpPr>
        <p:spPr>
          <a:xfrm>
            <a:off x="2718421" y="3099358"/>
            <a:ext cx="5593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ممنوع إثارة الرمال أو الرواسب</a:t>
            </a:r>
          </a:p>
          <a:p>
            <a:pPr algn="r"/>
            <a:r>
              <a:rPr lang="ar-EG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إثارة الرواسب و الرمال يقلل من وضوح الرؤية و يؤدي لإزعاج الموائل (المساكن الطبيعية) مما يعرض الشعاب المرجانية للأمراض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E4341-F9BF-3C4B-A15C-6D52694B7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2852437"/>
            <a:ext cx="1414821" cy="1417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2B46E1-B6E0-134E-8E6E-8529EAC6FCC2}"/>
              </a:ext>
            </a:extLst>
          </p:cNvPr>
          <p:cNvSpPr txBox="1"/>
          <p:nvPr/>
        </p:nvSpPr>
        <p:spPr>
          <a:xfrm>
            <a:off x="2371176" y="4844096"/>
            <a:ext cx="6053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b="1" dirty="0">
                <a:solidFill>
                  <a:srgbClr val="FFFFFF"/>
                </a:solidFill>
                <a:latin typeface="Arial" panose="020B0604020202020204" pitchFamily="34" charset="0"/>
                <a:ea typeface="Avenir Next Demi Bold"/>
                <a:sym typeface="Avenir Next Demi Bold"/>
              </a:rPr>
              <a:t>لا تلمس أو تطارد أي من الأحياء البحرية</a:t>
            </a:r>
          </a:p>
          <a:p>
            <a:pPr algn="r"/>
            <a:r>
              <a:rPr lang="ar-E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هذا يمكن أن يسبب ضغوطاً كبيرة على أي حيوان بحرى. و قد  يؤدي إلى نقل الأمراض أو إزالة الطبقة الواقية لبعض الأسماك والثدييات واللافقاريات وغيرها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30AE88-C45E-FD4A-B14F-2C4742D21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4555810"/>
            <a:ext cx="1455675" cy="14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06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  <p:bldP spid="1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-25134" y="254033"/>
            <a:ext cx="869986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ar-E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أهمية الأيقونات البيئية:</a:t>
            </a:r>
          </a:p>
        </p:txBody>
      </p:sp>
      <p:sp>
        <p:nvSpPr>
          <p:cNvPr id="14" name="Shape 410">
            <a:extLst>
              <a:ext uri="{FF2B5EF4-FFF2-40B4-BE49-F238E27FC236}">
                <a16:creationId xmlns:a16="http://schemas.microsoft.com/office/drawing/2014/main" id="{DF4B1723-A3F5-1549-BAEC-4C7A2C3E2D83}"/>
              </a:ext>
            </a:extLst>
          </p:cNvPr>
          <p:cNvSpPr/>
          <p:nvPr/>
        </p:nvSpPr>
        <p:spPr>
          <a:xfrm>
            <a:off x="2187288" y="3748086"/>
            <a:ext cx="6371692" cy="123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 lvl="0"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ar-EG" sz="2000" b="1" dirty="0">
                <a:solidFill>
                  <a:srgbClr val="FFFFFF"/>
                </a:solidFill>
                <a:latin typeface="Arial" panose="020B0604020202020204" pitchFamily="34" charset="0"/>
                <a:ea typeface="Avenir Next Medium"/>
                <a:cs typeface="Arial" panose="020B0604020202020204" pitchFamily="34" charset="0"/>
                <a:sym typeface="Avenir Next Medium"/>
              </a:rPr>
              <a:t>لا ترمي النفايات</a:t>
            </a:r>
            <a:endParaRPr sz="3600" b="1" dirty="0">
              <a:latin typeface="Arial" panose="020B0604020202020204" pitchFamily="34" charset="0"/>
              <a:ea typeface="Avenir Next Medium"/>
              <a:cs typeface="Arial" panose="020B0604020202020204" pitchFamily="34" charset="0"/>
              <a:sym typeface="Avenir Next Medium"/>
            </a:endParaRP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ar-EG" dirty="0">
                <a:solidFill>
                  <a:srgbClr val="FFFFFF"/>
                </a:solidFill>
                <a:latin typeface="Arial" panose="020B0604020202020204" pitchFamily="34" charset="0"/>
                <a:ea typeface="Avenir Next Medium"/>
                <a:cs typeface="Arial" panose="020B0604020202020204" pitchFamily="34" charset="0"/>
                <a:sym typeface="Avenir Next Medium"/>
              </a:rPr>
              <a:t>قم بالتخلص منها بطريقة صحيحة و تجنب إلقائها في المياه</a:t>
            </a:r>
          </a:p>
          <a:p>
            <a:pPr algn="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ar-EG" dirty="0">
                <a:solidFill>
                  <a:srgbClr val="FFFFFF"/>
                </a:solidFill>
                <a:latin typeface="Arial" panose="020B0604020202020204" pitchFamily="34" charset="0"/>
                <a:ea typeface="Avenir Next Medium"/>
                <a:cs typeface="Arial" panose="020B0604020202020204" pitchFamily="34" charset="0"/>
                <a:sym typeface="Avenir Next Medium"/>
              </a:rPr>
              <a:t>قد تبدأ الكائنات البحرية بالأعتماد علي النفايات كمصدر للغذاء مما يؤثر علي صحتها و علي الكائنات القريبة من الشواطئ و يؤدي لتغير النظام البيئي للشواطئ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Avenir Next Medium"/>
              <a:cs typeface="Arial" panose="020B0604020202020204" pitchFamily="34" charset="0"/>
              <a:sym typeface="Avenir Next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31141B-C8EA-4D42-AC57-2300A5DC4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3657566"/>
            <a:ext cx="1406724" cy="13835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1D541F-D9BA-784A-AC85-EFA5FB934016}"/>
              </a:ext>
            </a:extLst>
          </p:cNvPr>
          <p:cNvSpPr txBox="1"/>
          <p:nvPr/>
        </p:nvSpPr>
        <p:spPr>
          <a:xfrm>
            <a:off x="2615554" y="1822821"/>
            <a:ext cx="5910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لا تجمع أوتقتني الأحياء البحرية الميتة أو الحية</a:t>
            </a:r>
          </a:p>
          <a:p>
            <a:pPr algn="r"/>
            <a:r>
              <a:rPr lang="ar-EG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إترك الكائنات البحرية في المياه لكي تتحلل وتتحول إلي عناصر مفيدة تتغذي عليها الكائنات الأخرى 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99882C-4BD4-2141-91CB-229A32263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4" y="1617585"/>
            <a:ext cx="1405173" cy="14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599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DD0C-7EB9-4C5C-8335-9E9406D7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Sunscreen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C386-D140-46BA-A64C-303F47AB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 guests about toxic sunscreens. </a:t>
            </a:r>
          </a:p>
          <a:p>
            <a:endParaRPr lang="en-US" dirty="0"/>
          </a:p>
          <a:p>
            <a:r>
              <a:rPr lang="en-US" dirty="0"/>
              <a:t>Ask your guests to bring eco-friendly sunscreen with them as they book with you. </a:t>
            </a:r>
          </a:p>
          <a:p>
            <a:endParaRPr lang="en-US" dirty="0"/>
          </a:p>
          <a:p>
            <a:r>
              <a:rPr lang="en-US" dirty="0"/>
              <a:t>Encourage them to use a rash guards and hat instead. </a:t>
            </a:r>
          </a:p>
          <a:p>
            <a:endParaRPr lang="en-US" dirty="0"/>
          </a:p>
          <a:p>
            <a:r>
              <a:rPr lang="en-US" dirty="0"/>
              <a:t>Provide alternatives if possible.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DB470-930E-443F-8743-D5C19536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92" y="1258467"/>
            <a:ext cx="3430466" cy="52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137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2374-1FC1-47CA-995B-761C715ABD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2238"/>
            <a:ext cx="8229600" cy="1143000"/>
          </a:xfrm>
        </p:spPr>
        <p:txBody>
          <a:bodyPr/>
          <a:lstStyle/>
          <a:p>
            <a:pPr algn="r"/>
            <a:r>
              <a:rPr lang="ar-EG" sz="4000" dirty="0">
                <a:latin typeface="Arial" charset="0"/>
                <a:ea typeface="Arial" charset="0"/>
                <a:cs typeface="Arial" charset="0"/>
              </a:rPr>
              <a:t>جرين فينز</a:t>
            </a:r>
            <a:r>
              <a:rPr lang="ar-EG" sz="4000" dirty="0"/>
              <a:t> شهادة دولية لمراكز الغوص الصديقة للبيئة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C4E36-6F9D-414D-9C14-391DBE2066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14867"/>
            <a:ext cx="6777318" cy="4160672"/>
          </a:xfrm>
        </p:spPr>
        <p:txBody>
          <a:bodyPr/>
          <a:lstStyle/>
          <a:p>
            <a:pPr algn="r" rtl="1"/>
            <a:r>
              <a:rPr lang="ar-EG" dirty="0"/>
              <a:t>مراجعة وتقييم الأثر الذي تتركه علي البيئة</a:t>
            </a:r>
          </a:p>
          <a:p>
            <a:pPr algn="r" rtl="1"/>
            <a:r>
              <a:rPr lang="ar-EG" dirty="0"/>
              <a:t>إنضمام</a:t>
            </a:r>
            <a:r>
              <a:rPr lang="en-US" dirty="0"/>
              <a:t>14 </a:t>
            </a:r>
            <a:r>
              <a:rPr lang="ar-EG" dirty="0"/>
              <a:t>دولة لمبادرة جرين فنز</a:t>
            </a:r>
          </a:p>
          <a:p>
            <a:pPr algn="r" rtl="1"/>
            <a:r>
              <a:rPr lang="ar-EG" dirty="0"/>
              <a:t>يجب على الأعضاء حماية البحر الأحمر وتقليل تأثيرهم على البيئة</a:t>
            </a:r>
          </a:p>
          <a:p>
            <a:pPr algn="r" rtl="1"/>
            <a:r>
              <a:rPr lang="ar-EG" dirty="0"/>
              <a:t>يهتم السائحين بالبحث عن مراكز الغوص واليخوت الصديقة للبيئة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AC298-653C-42B7-B046-D29B61117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46" y="1265238"/>
            <a:ext cx="2796354" cy="21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6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6297" y="-527933"/>
            <a:ext cx="4239858" cy="6416700"/>
            <a:chOff x="4619915" y="-527933"/>
            <a:chExt cx="4239858" cy="6416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"/>
            <a:stretch/>
          </p:blipFill>
          <p:spPr>
            <a:xfrm>
              <a:off x="4619915" y="-527933"/>
              <a:ext cx="4239858" cy="641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174970" y="5596667"/>
              <a:ext cx="68480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600" dirty="0">
                  <a:solidFill>
                    <a:schemeClr val="bg1"/>
                  </a:solidFill>
                  <a:latin typeface="Candara"/>
                  <a:cs typeface="Candara"/>
                </a:rPr>
                <a:t>© J Tamelander</a:t>
              </a:r>
              <a:endParaRPr lang="en-US" sz="600" dirty="0">
                <a:solidFill>
                  <a:schemeClr val="bg1"/>
                </a:solidFill>
                <a:latin typeface="Candara"/>
                <a:cs typeface="Candar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51658" y="-629532"/>
            <a:ext cx="4306991" cy="6518299"/>
            <a:chOff x="211324" y="-629532"/>
            <a:chExt cx="4306991" cy="65182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324" y="-629532"/>
              <a:ext cx="4306991" cy="6518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729474" y="5596667"/>
              <a:ext cx="68480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600" dirty="0">
                  <a:solidFill>
                    <a:schemeClr val="bg1"/>
                  </a:solidFill>
                  <a:latin typeface="Candara"/>
                  <a:cs typeface="Candara"/>
                </a:rPr>
                <a:t>© J Tamelander</a:t>
              </a:r>
              <a:endParaRPr lang="en-US" sz="600" dirty="0">
                <a:solidFill>
                  <a:schemeClr val="bg1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651658" y="-251791"/>
            <a:ext cx="4306991" cy="6140558"/>
          </a:xfrm>
          <a:prstGeom prst="rect">
            <a:avLst/>
          </a:prstGeom>
          <a:solidFill>
            <a:srgbClr val="16456A">
              <a:alpha val="65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3254" y="2218412"/>
            <a:ext cx="423135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EG" sz="3600" b="1" u="none" strike="noStrike" cap="none" spc="-15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ستصبح الشعاب المرجانية أكثر قدرة على</a:t>
            </a:r>
            <a:r>
              <a:rPr kumimoji="0" lang="ar-EG" sz="3600" b="1" u="none" strike="noStrike" cap="none" spc="-15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 الإستدامة</a:t>
            </a:r>
            <a:endParaRPr kumimoji="0" lang="en-US" sz="3600" b="1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5292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D09EDC-69FA-564F-BB9C-F6E166D8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529852"/>
            <a:ext cx="4437529" cy="3328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17C60-815F-024B-BC66-32DB1AED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4262716" y="3205427"/>
            <a:ext cx="4881282" cy="3660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D7D0B-4BE6-D546-91FC-DFFD3A000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" y="-50336"/>
            <a:ext cx="4881281" cy="366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5FADB-2BA6-7741-93E5-6E71845BE9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0800000">
            <a:off x="4262719" y="-1"/>
            <a:ext cx="4881281" cy="3660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68100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AvenirNext LT Pro Regular"/>
              <a:cs typeface="AvenirNext LT Pro Regular"/>
            </a:endParaRPr>
          </a:p>
        </p:txBody>
      </p:sp>
      <p:pic>
        <p:nvPicPr>
          <p:cNvPr id="16" name="Picture 15" descr="log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53" y="1820432"/>
            <a:ext cx="4067002" cy="3050252"/>
          </a:xfrm>
          <a:prstGeom prst="rect">
            <a:avLst/>
          </a:prstGeom>
        </p:spPr>
      </p:pic>
      <p:sp>
        <p:nvSpPr>
          <p:cNvPr id="568" name="Shape 568"/>
          <p:cNvSpPr/>
          <p:nvPr/>
        </p:nvSpPr>
        <p:spPr>
          <a:xfrm>
            <a:off x="5085900" y="3620158"/>
            <a:ext cx="3251117" cy="163121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10000" spc="-1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6792" y="4939725"/>
            <a:ext cx="32112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ar-EG" sz="4400" b="1" spc="-1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بإمكانك إحداث فرق كبير!</a:t>
            </a:r>
            <a:endParaRPr lang="en-US" sz="4400" b="1" spc="-1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5205959" y="5487600"/>
            <a:ext cx="3442870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3400" spc="-1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31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Poster_top1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801" y="0"/>
            <a:ext cx="9902509" cy="702583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hape 574"/>
          <p:cNvSpPr/>
          <p:nvPr/>
        </p:nvSpPr>
        <p:spPr>
          <a:xfrm>
            <a:off x="-170661" y="3106390"/>
            <a:ext cx="2821683" cy="1117602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lvl="0"/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title"/>
          </p:nvPr>
        </p:nvSpPr>
        <p:spPr>
          <a:xfrm>
            <a:off x="0" y="365124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ar-EG" sz="4400" b="1" dirty="0">
                <a:solidFill>
                  <a:srgbClr val="FFFFFF"/>
                </a:solidFill>
                <a:latin typeface="Arial"/>
                <a:cs typeface="Arial"/>
              </a:rPr>
              <a:t>شكراً لحسن إستماعكم!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82" name="image130.jpg" descr="http://t3.gstatic.com/images?q=tbn:ANd9GcR72EwCy40Jes3rQxm28m14pwhlPE_p0Nihlx1jhI1U43tuhKSS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" y="3170683"/>
            <a:ext cx="941388" cy="941389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hape 584"/>
          <p:cNvSpPr/>
          <p:nvPr/>
        </p:nvSpPr>
        <p:spPr>
          <a:xfrm>
            <a:off x="1054100" y="3170683"/>
            <a:ext cx="2408982" cy="94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2100" b="1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>
                <a:solidFill>
                  <a:srgbClr val="535353"/>
                </a:solidFill>
              </a:rPr>
              <a:t>Like us on Facebook!</a:t>
            </a:r>
          </a:p>
        </p:txBody>
      </p:sp>
      <p:pic>
        <p:nvPicPr>
          <p:cNvPr id="2" name="Picture 1" descr="GreenFins_socialmediaic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6" y="572770"/>
            <a:ext cx="2997940" cy="785460"/>
          </a:xfrm>
          <a:prstGeom prst="rect">
            <a:avLst/>
          </a:prstGeom>
        </p:spPr>
      </p:pic>
      <p:pic>
        <p:nvPicPr>
          <p:cNvPr id="16" name="Picture 15" descr="GREENFINS-LOGO-R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10" y="471170"/>
            <a:ext cx="1540966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64615"/>
            <a:ext cx="8229600" cy="1143000"/>
          </a:xfrm>
        </p:spPr>
        <p:txBody>
          <a:bodyPr/>
          <a:lstStyle/>
          <a:p>
            <a:pPr algn="ctr"/>
            <a:r>
              <a:rPr lang="ar-EG" dirty="0"/>
              <a:t>في سنة 2019 تم تسجيل مكانين في البحر الأحمر من أفضل 10 أماكن بالعالم الصالحة للغوص</a:t>
            </a:r>
            <a:endParaRPr lang="en-US" dirty="0"/>
          </a:p>
        </p:txBody>
      </p:sp>
      <p:pic>
        <p:nvPicPr>
          <p:cNvPr id="6" name="Content Placeholder 5" descr="Underwater view of a forest&#10;&#10;Description automatically generated">
            <a:extLst>
              <a:ext uri="{FF2B5EF4-FFF2-40B4-BE49-F238E27FC236}">
                <a16:creationId xmlns:a16="http://schemas.microsoft.com/office/drawing/2014/main" id="{9FA98569-A6DB-433D-87EF-C951E56BFCA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9034" y="2811419"/>
            <a:ext cx="4040188" cy="3030538"/>
          </a:xfrm>
        </p:spPr>
      </p:pic>
      <p:pic>
        <p:nvPicPr>
          <p:cNvPr id="14" name="Content Placeholder 13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834F1171-26F3-454A-9F6D-5D7C2485D9E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865686" y="2811419"/>
            <a:ext cx="4041775" cy="3030538"/>
          </a:xfr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 txBox="1">
            <a:spLocks/>
          </p:cNvSpPr>
          <p:nvPr/>
        </p:nvSpPr>
        <p:spPr>
          <a:xfrm>
            <a:off x="4865686" y="2161946"/>
            <a:ext cx="3886200" cy="36525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EG" sz="1800" dirty="0"/>
              <a:t> المركز الرابع =  السفينة الغرقانة </a:t>
            </a:r>
            <a:r>
              <a:rPr lang="en-US" sz="1800" dirty="0"/>
              <a:t>SS </a:t>
            </a:r>
            <a:r>
              <a:rPr lang="en-US" sz="1800" dirty="0" err="1"/>
              <a:t>Thistlgorm</a:t>
            </a:r>
            <a:r>
              <a:rPr lang="ar-EG" sz="1800" dirty="0"/>
              <a:t> </a:t>
            </a:r>
            <a:endParaRPr lang="en-US" sz="1800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67FDC6DC-D5D3-413E-A73C-6CC86E9646BC}"/>
              </a:ext>
            </a:extLst>
          </p:cNvPr>
          <p:cNvSpPr txBox="1">
            <a:spLocks/>
          </p:cNvSpPr>
          <p:nvPr/>
        </p:nvSpPr>
        <p:spPr>
          <a:xfrm>
            <a:off x="314327" y="2161946"/>
            <a:ext cx="3980090" cy="56039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EG" sz="2100" dirty="0">
                <a:solidFill>
                  <a:schemeClr val="accent6"/>
                </a:solidFill>
              </a:rPr>
              <a:t>المركز الخامس = شرك ريف ويولاندا راس محمد</a:t>
            </a:r>
            <a:endParaRPr lang="en-US" sz="21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8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12" y="4411695"/>
            <a:ext cx="9141388" cy="1264710"/>
          </a:xfrm>
          <a:prstGeom prst="rect">
            <a:avLst/>
          </a:prstGeom>
          <a:solidFill>
            <a:srgbClr val="19587E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4411695"/>
            <a:ext cx="91440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EG" sz="3200" dirty="0">
                <a:ea typeface="AvenirNext LT Pro" charset="0"/>
                <a:sym typeface="Avenir Next"/>
              </a:rPr>
              <a:t>الشعاب المرجانية</a:t>
            </a:r>
            <a:endParaRPr lang="en-PH" sz="3200" dirty="0">
              <a:solidFill>
                <a:srgbClr val="FFFFFF"/>
              </a:solidFill>
              <a:ea typeface="AvenirNext LT Pro" charset="0"/>
            </a:endParaRPr>
          </a:p>
        </p:txBody>
      </p:sp>
      <p:pic>
        <p:nvPicPr>
          <p:cNvPr id="8" name="Picture 7" descr="GREENFINS-LOGO-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73" y="1514572"/>
            <a:ext cx="2231727" cy="18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via favus - coral poly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94" y="2498838"/>
            <a:ext cx="4236871" cy="282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ent Arrow 2"/>
          <p:cNvSpPr/>
          <p:nvPr/>
        </p:nvSpPr>
        <p:spPr>
          <a:xfrm rot="12562805">
            <a:off x="3646330" y="3467335"/>
            <a:ext cx="1126676" cy="1843823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8155" y="2692482"/>
            <a:ext cx="440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rPr>
              <a:t>كل خلية تتكون من كائن حي</a:t>
            </a:r>
            <a:endParaRPr lang="en-US" sz="3600" u="sng" dirty="0">
              <a:solidFill>
                <a:schemeClr val="bg1"/>
              </a:solidFill>
              <a:latin typeface="Arial"/>
              <a:ea typeface="AvenirNext LT Pro" charset="0"/>
              <a:cs typeface="Arial"/>
            </a:endParaRPr>
          </a:p>
        </p:txBody>
      </p:sp>
      <p:pic>
        <p:nvPicPr>
          <p:cNvPr id="7" name="Picture 18" descr="http://cdn2.arkive.org/media/BC/BC92A9DC-1CAD-4BA4-A1C0-C8EBB8556236/Presentation.Large/Close-up-of-Diploastrea-heliopor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902100"/>
            <a:ext cx="9144000" cy="20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-37335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ar-EG" b="1" dirty="0">
                <a:latin typeface="Arial"/>
                <a:cs typeface="Arial"/>
              </a:rPr>
              <a:t>مما تتكون الشعاب المرجانية؟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 descr="http://cdn2.arkive.org/media/BC/BC92A9DC-1CAD-4BA4-A1C0-C8EBB8556236/Presentation.Large/Close-up-of-Diploastrea-heliopor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902100"/>
            <a:ext cx="9144000" cy="20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image51.jpg" descr="anatomy of coral polyp_masa asn.au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36609" y="1377229"/>
            <a:ext cx="4587791" cy="454395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5371012" y="1555800"/>
            <a:ext cx="35147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ar-EG" sz="28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</a:rPr>
              <a:t>الخلية – الكائن الحي</a:t>
            </a:r>
            <a:endParaRPr sz="2800" dirty="0">
              <a:solidFill>
                <a:srgbClr val="FFFFFF"/>
              </a:solidFill>
              <a:latin typeface="Arial"/>
              <a:ea typeface="AvenirNext LT Pro" charset="0"/>
              <a:cs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5011855" y="2357022"/>
            <a:ext cx="413214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defTabSz="457200">
              <a:spcBef>
                <a:spcPts val="500"/>
              </a:spcBef>
            </a:pPr>
            <a:r>
              <a:rPr lang="ar-EG" sz="2300" dirty="0">
                <a:solidFill>
                  <a:srgbClr val="FF0000"/>
                </a:solidFill>
                <a:latin typeface="Arial"/>
                <a:cs typeface="Arial"/>
                <a:sym typeface="Avenir Next Demi Bold"/>
              </a:rPr>
              <a:t>سؤال: </a:t>
            </a:r>
            <a:r>
              <a:rPr lang="ar-EG" sz="23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كم من الوقت يستغرق الشعب المرجاني (هوني كومب) النمو بمعدل 1 سم؟</a:t>
            </a:r>
            <a:endParaRPr sz="2300" dirty="0">
              <a:solidFill>
                <a:srgbClr val="FFFFFF"/>
              </a:solidFill>
              <a:latin typeface="Arial"/>
              <a:ea typeface="AvenirNext LT Pro" charset="0"/>
              <a:cs typeface="Arial"/>
              <a:sym typeface="Avenir Next Demi Bold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6075745" y="4021962"/>
            <a:ext cx="2909505" cy="121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r" defTabSz="457200">
              <a:spcBef>
                <a:spcPts val="500"/>
              </a:spcBef>
            </a:pPr>
            <a:r>
              <a:rPr lang="ar-EG" sz="2300" dirty="0">
                <a:solidFill>
                  <a:srgbClr val="FF0000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الإجابة: </a:t>
            </a:r>
            <a:r>
              <a:rPr lang="ar-EG" sz="23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20 شهر ليصل نموه ل 1سم</a:t>
            </a:r>
            <a:endParaRPr lang="en-US" sz="2300" dirty="0">
              <a:solidFill>
                <a:srgbClr val="FFFFFF"/>
              </a:solidFill>
              <a:latin typeface="Arial"/>
              <a:ea typeface="AvenirNext LT Pro" charset="0"/>
              <a:cs typeface="Arial"/>
              <a:sym typeface="Avenir Next Demi Bold"/>
            </a:endParaRPr>
          </a:p>
          <a:p>
            <a:pPr lvl="0" algn="r">
              <a:spcBef>
                <a:spcPts val="500"/>
              </a:spcBef>
            </a:pPr>
            <a:r>
              <a:rPr lang="en-PH" sz="23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(</a:t>
            </a:r>
            <a:r>
              <a:rPr lang="ar-EG" sz="23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2-6 مم علي مدار السنة</a:t>
            </a:r>
            <a:r>
              <a:rPr lang="en-PH" sz="2300" dirty="0">
                <a:solidFill>
                  <a:srgbClr val="FFFFFF"/>
                </a:solidFill>
                <a:latin typeface="Arial"/>
                <a:ea typeface="AvenirNext LT Pro" charset="0"/>
                <a:cs typeface="Arial"/>
                <a:sym typeface="Avenir Next Demi Bold"/>
              </a:rPr>
              <a:t>)</a:t>
            </a:r>
            <a:endParaRPr sz="2300" dirty="0">
              <a:solidFill>
                <a:srgbClr val="FFFFFF"/>
              </a:solidFill>
              <a:latin typeface="Arial"/>
              <a:ea typeface="AvenirNext LT Pro" charset="0"/>
              <a:cs typeface="Arial"/>
              <a:sym typeface="Avenir Next Demi Bold"/>
            </a:endParaRPr>
          </a:p>
        </p:txBody>
      </p:sp>
      <p:pic>
        <p:nvPicPr>
          <p:cNvPr id="229" name="image53.jpg" descr="http://wholesalesafetypins.com/images/SE-015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1855" y="3981868"/>
            <a:ext cx="931863" cy="15303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43263" y="48723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ar-EG" b="1" dirty="0">
                <a:latin typeface="Arial"/>
                <a:cs typeface="Arial"/>
              </a:rPr>
              <a:t>ما يوجد داخل الشعاب المرجانية؟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183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694" y="1756976"/>
            <a:ext cx="2658464" cy="1770946"/>
            <a:chOff x="249694" y="1756976"/>
            <a:chExt cx="2658464" cy="1770946"/>
          </a:xfrm>
        </p:grpSpPr>
        <p:pic>
          <p:nvPicPr>
            <p:cNvPr id="10" name="Picture 9" descr="Favia favus - coral polyp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694" y="1756976"/>
              <a:ext cx="2658464" cy="1770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49694" y="2267512"/>
              <a:ext cx="26389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4400" b="1" dirty="0">
                  <a:solidFill>
                    <a:schemeClr val="bg1"/>
                  </a:solidFill>
                  <a:latin typeface="Arial"/>
                  <a:ea typeface="AvenirNext LT Pro" charset="0"/>
                  <a:cs typeface="Arial"/>
                </a:rPr>
                <a:t>كائن حي</a:t>
              </a:r>
              <a:endParaRPr lang="en-US" sz="4400" b="1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endParaRPr>
            </a:p>
          </p:txBody>
        </p:sp>
      </p:grpSp>
      <p:pic>
        <p:nvPicPr>
          <p:cNvPr id="3" name="Picture 2" descr="Favia favus - colon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64" y="3036953"/>
            <a:ext cx="4448803" cy="296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Bent Arrow 13"/>
          <p:cNvSpPr/>
          <p:nvPr/>
        </p:nvSpPr>
        <p:spPr>
          <a:xfrm rot="11650865">
            <a:off x="5378018" y="3220423"/>
            <a:ext cx="1496919" cy="2596645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5826" y="2198711"/>
            <a:ext cx="417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dirty="0">
                <a:solidFill>
                  <a:schemeClr val="bg1"/>
                </a:solidFill>
                <a:latin typeface="Arial"/>
                <a:ea typeface="AvenirNext LT Pro" charset="0"/>
                <a:cs typeface="Arial"/>
              </a:rPr>
              <a:t>معاً تتشكل مستعمرة</a:t>
            </a:r>
            <a:endParaRPr lang="en-US" sz="3600" u="sng" dirty="0">
              <a:solidFill>
                <a:schemeClr val="bg1"/>
              </a:solidFill>
              <a:latin typeface="Arial"/>
              <a:ea typeface="AvenirNext LT Pro" charset="0"/>
              <a:cs typeface="Arial"/>
            </a:endParaRPr>
          </a:p>
        </p:txBody>
      </p:sp>
      <p:pic>
        <p:nvPicPr>
          <p:cNvPr id="12" name="Picture 18" descr="http://cdn2.arkive.org/media/BC/BC92A9DC-1CAD-4BA4-A1C0-C8EBB8556236/Presentation.Large/Close-up-of-Diploastrea-heliopor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902100"/>
            <a:ext cx="9144000" cy="20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FFFFFF"/>
                </a:solidFill>
                <a:latin typeface="AvenirNext LT Pro Demi"/>
                <a:ea typeface="MS PGothic" pitchFamily="34" charset="-128"/>
                <a:cs typeface="AvenirNext LT Pro Dem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ar-EG" b="1" dirty="0">
                <a:latin typeface="Arial"/>
                <a:cs typeface="Arial"/>
              </a:rPr>
              <a:t>مما تتكون الشعاب المرجانية؟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460" y="1068317"/>
            <a:ext cx="9265132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Green Fi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Green Fins.thmx</Template>
  <TotalTime>19752</TotalTime>
  <Words>1563</Words>
  <Application>Microsoft Office PowerPoint</Application>
  <PresentationFormat>On-screen Show (4:3)</PresentationFormat>
  <Paragraphs>216</Paragraphs>
  <Slides>42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Green Fins</vt:lpstr>
      <vt:lpstr>1_Office Theme</vt:lpstr>
      <vt:lpstr>3_Office Theme</vt:lpstr>
      <vt:lpstr>4_Office Theme</vt:lpstr>
      <vt:lpstr>5_Office Theme</vt:lpstr>
      <vt:lpstr>6_Office Theme</vt:lpstr>
      <vt:lpstr>الغوص والسنوركل بطريقة صديقة للبيئة</vt:lpstr>
      <vt:lpstr>PowerPoint Presentation</vt:lpstr>
      <vt:lpstr>ما هي الجهات التي تمثل مبادرة جرين فينز؟</vt:lpstr>
      <vt:lpstr>جرين فينز شهادة دولية لمراكز الغوص الصديقة للبيئة</vt:lpstr>
      <vt:lpstr>في سنة 2019 تم تسجيل مكانين في البحر الأحمر من أفضل 10 أماكن بالعالم الصالحة للغوص</vt:lpstr>
      <vt:lpstr>الشعاب المرجانية</vt:lpstr>
      <vt:lpstr>PowerPoint Presentation</vt:lpstr>
      <vt:lpstr>PowerPoint Presentation</vt:lpstr>
      <vt:lpstr>PowerPoint Presentation</vt:lpstr>
      <vt:lpstr>PowerPoint Presentation</vt:lpstr>
      <vt:lpstr>هناك نوعين من الشعاب المرجانية (الرخوة والصلبة) الرخوة تنموا أسرع من الشعاب المرجانية الصلبة. </vt:lpstr>
      <vt:lpstr>PowerPoint Presentation</vt:lpstr>
      <vt:lpstr>فوائد أخرى للشعاب المرجانية </vt:lpstr>
      <vt:lpstr>الشعاب المرجانية الصحية ممكن تطلعلنا من ٥ ل ١٥ طن سمك لكل كيلو مربع في السنة </vt:lpstr>
      <vt:lpstr>PowerPoint Presentation</vt:lpstr>
      <vt:lpstr>لمسة واحدة ممكن تعرض الشعاب المرجانية للموت</vt:lpstr>
      <vt:lpstr>Loss of fish – especially herbivorous </vt:lpstr>
      <vt:lpstr>حافظوا علي الشعاب المرجانية!</vt:lpstr>
      <vt:lpstr>PowerPoint Presentation</vt:lpstr>
      <vt:lpstr>من الحيود معرضة للخطر بسبب الأنشطة البشرية</vt:lpstr>
      <vt:lpstr>تهديدات تتعرض لها الشعاب المرجانية حول العالم</vt:lpstr>
      <vt:lpstr>تهديدات تتعرض لها الشعاب المرجانية حول العالم</vt:lpstr>
      <vt:lpstr>تهديدات تتعرض لها الشعاب المرجانية حول العالم</vt:lpstr>
      <vt:lpstr>تهديدات تتعرض لها الشعاب المرجانية</vt:lpstr>
      <vt:lpstr>PowerPoint Presentation</vt:lpstr>
      <vt:lpstr>هل تؤثر الأنشطة السياحية علي الشعاب المرجانية؟</vt:lpstr>
      <vt:lpstr>البلاستيك آحادى الإستخدام والمخلفات على متن اليخت مشكلة لها حلول</vt:lpstr>
      <vt:lpstr>حلول بسيطة هاتعمل فرق كبير</vt:lpstr>
      <vt:lpstr>التعليمات الموصي بيها لدورات المياه علي يخوت السفاري</vt:lpstr>
      <vt:lpstr>إستخدم تانك لتجميع النفايات إذا توفر لديك واحد</vt:lpstr>
      <vt:lpstr>زيت المراكب</vt:lpstr>
      <vt:lpstr>استعمال الشمندورات</vt:lpstr>
      <vt:lpstr>ممنوع إستخدام الواير الحديد لربط المراكب في الشعاب المرجانية لإنه بيدمرها</vt:lpstr>
      <vt:lpstr>PowerPoint Presentation</vt:lpstr>
      <vt:lpstr>PowerPoint Presentation</vt:lpstr>
      <vt:lpstr>أيقونات تلقين الغطس</vt:lpstr>
      <vt:lpstr>PowerPoint Presentation</vt:lpstr>
      <vt:lpstr>PowerPoint Presentation</vt:lpstr>
      <vt:lpstr>Sunscreen </vt:lpstr>
      <vt:lpstr>PowerPoint Presentation</vt:lpstr>
      <vt:lpstr>PowerPoint Presentation</vt:lpstr>
      <vt:lpstr>شكراً لحسن إستماعكم!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Wiseman</dc:creator>
  <cp:lastModifiedBy>Ahmed Gamal</cp:lastModifiedBy>
  <cp:revision>359</cp:revision>
  <dcterms:created xsi:type="dcterms:W3CDTF">2015-10-01T07:01:52Z</dcterms:created>
  <dcterms:modified xsi:type="dcterms:W3CDTF">2023-10-30T09:40:29Z</dcterms:modified>
</cp:coreProperties>
</file>