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handoutMasterIdLst>
    <p:handoutMasterId r:id="rId58"/>
  </p:handoutMasterIdLst>
  <p:sldIdLst>
    <p:sldId id="258" r:id="rId2"/>
    <p:sldId id="275" r:id="rId3"/>
    <p:sldId id="276" r:id="rId4"/>
    <p:sldId id="277" r:id="rId5"/>
    <p:sldId id="278" r:id="rId6"/>
    <p:sldId id="284" r:id="rId7"/>
    <p:sldId id="285" r:id="rId8"/>
    <p:sldId id="286" r:id="rId9"/>
    <p:sldId id="287" r:id="rId10"/>
    <p:sldId id="288" r:id="rId11"/>
    <p:sldId id="289" r:id="rId12"/>
    <p:sldId id="335" r:id="rId13"/>
    <p:sldId id="269" r:id="rId14"/>
    <p:sldId id="338" r:id="rId15"/>
    <p:sldId id="340" r:id="rId16"/>
    <p:sldId id="281" r:id="rId17"/>
    <p:sldId id="282" r:id="rId18"/>
    <p:sldId id="295" r:id="rId19"/>
    <p:sldId id="290" r:id="rId20"/>
    <p:sldId id="291" r:id="rId21"/>
    <p:sldId id="292" r:id="rId22"/>
    <p:sldId id="293" r:id="rId23"/>
    <p:sldId id="336" r:id="rId24"/>
    <p:sldId id="296" r:id="rId25"/>
    <p:sldId id="297" r:id="rId26"/>
    <p:sldId id="302" r:id="rId27"/>
    <p:sldId id="301" r:id="rId28"/>
    <p:sldId id="319" r:id="rId29"/>
    <p:sldId id="299" r:id="rId30"/>
    <p:sldId id="298" r:id="rId31"/>
    <p:sldId id="300" r:id="rId32"/>
    <p:sldId id="339" r:id="rId33"/>
    <p:sldId id="303" r:id="rId34"/>
    <p:sldId id="305" r:id="rId35"/>
    <p:sldId id="304" r:id="rId36"/>
    <p:sldId id="306" r:id="rId37"/>
    <p:sldId id="307" r:id="rId38"/>
    <p:sldId id="334" r:id="rId39"/>
    <p:sldId id="308" r:id="rId40"/>
    <p:sldId id="323" r:id="rId41"/>
    <p:sldId id="348" r:id="rId42"/>
    <p:sldId id="309" r:id="rId43"/>
    <p:sldId id="311" r:id="rId44"/>
    <p:sldId id="346" r:id="rId45"/>
    <p:sldId id="347" r:id="rId46"/>
    <p:sldId id="312" r:id="rId47"/>
    <p:sldId id="341" r:id="rId48"/>
    <p:sldId id="330" r:id="rId49"/>
    <p:sldId id="342" r:id="rId50"/>
    <p:sldId id="329" r:id="rId51"/>
    <p:sldId id="324" r:id="rId52"/>
    <p:sldId id="343" r:id="rId53"/>
    <p:sldId id="344" r:id="rId54"/>
    <p:sldId id="314" r:id="rId55"/>
    <p:sldId id="294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8" autoAdjust="0"/>
    <p:restoredTop sz="95294" autoAdjust="0"/>
  </p:normalViewPr>
  <p:slideViewPr>
    <p:cSldViewPr snapToGrid="0">
      <p:cViewPr varScale="1">
        <p:scale>
          <a:sx n="86" d="100"/>
          <a:sy n="86" d="100"/>
        </p:scale>
        <p:origin x="514" y="53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2808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sv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6" Type="http://schemas.openxmlformats.org/officeDocument/2006/relationships/image" Target="../media/image35.sv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svg"/><Relationship Id="rId4" Type="http://schemas.openxmlformats.org/officeDocument/2006/relationships/image" Target="../media/image33.svg"/><Relationship Id="rId9" Type="http://schemas.openxmlformats.org/officeDocument/2006/relationships/image" Target="../media/image38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image" Target="../media/image42.jpg"/><Relationship Id="rId4" Type="http://schemas.openxmlformats.org/officeDocument/2006/relationships/image" Target="../media/image45.jp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sv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6" Type="http://schemas.openxmlformats.org/officeDocument/2006/relationships/image" Target="../media/image35.sv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svg"/><Relationship Id="rId4" Type="http://schemas.openxmlformats.org/officeDocument/2006/relationships/image" Target="../media/image33.svg"/><Relationship Id="rId9" Type="http://schemas.openxmlformats.org/officeDocument/2006/relationships/image" Target="../media/image38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image" Target="../media/image42.jpg"/><Relationship Id="rId4" Type="http://schemas.openxmlformats.org/officeDocument/2006/relationships/image" Target="../media/image45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27C18A-E4FC-4621-8723-BEDA4A3F55EE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40727D7-5841-456A-9BE9-ADC5BF114684}">
      <dgm:prSet custT="1"/>
      <dgm:spPr/>
      <dgm:t>
        <a:bodyPr/>
        <a:lstStyle/>
        <a:p>
          <a:pPr algn="r"/>
          <a:r>
            <a:rPr lang="ar-EG" sz="1700" dirty="0"/>
            <a:t> </a:t>
          </a:r>
          <a:r>
            <a:rPr lang="ar-EG" sz="2000" dirty="0"/>
            <a:t>هي الهواء اللي ب</a:t>
          </a:r>
          <a:r>
            <a:rPr lang="ar-SA" sz="2000" dirty="0"/>
            <a:t>ـ </a:t>
          </a:r>
          <a:r>
            <a:rPr lang="ar-EG" sz="2000" dirty="0"/>
            <a:t>نتنفس</a:t>
          </a:r>
          <a:r>
            <a:rPr lang="ar-SA" sz="2000" dirty="0"/>
            <a:t>ه</a:t>
          </a:r>
          <a:r>
            <a:rPr lang="ar-EG" sz="2000" dirty="0"/>
            <a:t> اللي جي من البحر والشجر</a:t>
          </a:r>
          <a:r>
            <a:rPr lang="ar-EG" sz="1700" dirty="0"/>
            <a:t>.</a:t>
          </a:r>
          <a:r>
            <a:rPr lang="en-US" sz="1700" dirty="0"/>
            <a:t> </a:t>
          </a:r>
        </a:p>
      </dgm:t>
    </dgm:pt>
    <dgm:pt modelId="{404998E3-5C7B-4D8D-8D84-5F55052CDE33}" type="parTrans" cxnId="{CAC38C4E-9CD3-4FB3-9809-6635723E8428}">
      <dgm:prSet/>
      <dgm:spPr/>
      <dgm:t>
        <a:bodyPr/>
        <a:lstStyle/>
        <a:p>
          <a:endParaRPr lang="en-US"/>
        </a:p>
      </dgm:t>
    </dgm:pt>
    <dgm:pt modelId="{44138C40-87E5-4A77-837F-E43E179C8ABC}" type="sibTrans" cxnId="{CAC38C4E-9CD3-4FB3-9809-6635723E8428}">
      <dgm:prSet/>
      <dgm:spPr/>
      <dgm:t>
        <a:bodyPr/>
        <a:lstStyle/>
        <a:p>
          <a:endParaRPr lang="en-US"/>
        </a:p>
      </dgm:t>
    </dgm:pt>
    <dgm:pt modelId="{82C7ECF8-04A8-4ACF-BDC0-643B761FD193}">
      <dgm:prSet custT="1"/>
      <dgm:spPr/>
      <dgm:t>
        <a:bodyPr/>
        <a:lstStyle/>
        <a:p>
          <a:pPr algn="r"/>
          <a:r>
            <a:rPr lang="ar-EG" sz="1700" dirty="0"/>
            <a:t> </a:t>
          </a:r>
          <a:r>
            <a:rPr lang="ar-EG" sz="2400" dirty="0"/>
            <a:t>هي الميه اللي ب</a:t>
          </a:r>
          <a:r>
            <a:rPr lang="ar-SA" sz="2400" dirty="0"/>
            <a:t>ـ </a:t>
          </a:r>
          <a:r>
            <a:rPr lang="ar-EG" sz="2400" dirty="0"/>
            <a:t>نشربها</a:t>
          </a:r>
          <a:r>
            <a:rPr lang="ar-EG" sz="1700" dirty="0"/>
            <a:t>. </a:t>
          </a:r>
          <a:r>
            <a:rPr lang="en-US" sz="1700" dirty="0"/>
            <a:t> </a:t>
          </a:r>
        </a:p>
      </dgm:t>
    </dgm:pt>
    <dgm:pt modelId="{4E7C5FF9-3D34-4311-B1AB-9805C52E0EEC}" type="parTrans" cxnId="{4881C4BB-9628-4ACE-AE5B-ADA55339C882}">
      <dgm:prSet/>
      <dgm:spPr/>
      <dgm:t>
        <a:bodyPr/>
        <a:lstStyle/>
        <a:p>
          <a:endParaRPr lang="en-US"/>
        </a:p>
      </dgm:t>
    </dgm:pt>
    <dgm:pt modelId="{E36BC1C7-766F-44D6-9E04-6DA4E3180311}" type="sibTrans" cxnId="{4881C4BB-9628-4ACE-AE5B-ADA55339C882}">
      <dgm:prSet/>
      <dgm:spPr/>
      <dgm:t>
        <a:bodyPr/>
        <a:lstStyle/>
        <a:p>
          <a:endParaRPr lang="en-US"/>
        </a:p>
      </dgm:t>
    </dgm:pt>
    <dgm:pt modelId="{A455621E-9867-4B29-850E-7F12CDE5B6FF}">
      <dgm:prSet custT="1"/>
      <dgm:spPr/>
      <dgm:t>
        <a:bodyPr/>
        <a:lstStyle/>
        <a:p>
          <a:pPr algn="r"/>
          <a:r>
            <a:rPr lang="ar-EG" sz="1700" dirty="0"/>
            <a:t> </a:t>
          </a:r>
          <a:r>
            <a:rPr lang="ar-EG" sz="2400" dirty="0"/>
            <a:t>هي الارض اللي </a:t>
          </a:r>
          <a:r>
            <a:rPr lang="ar-SA" sz="2400" dirty="0"/>
            <a:t>بـ </a:t>
          </a:r>
          <a:r>
            <a:rPr lang="ar-EG" sz="2400" dirty="0"/>
            <a:t>نزرعها</a:t>
          </a:r>
          <a:r>
            <a:rPr lang="ar-EG" sz="1700" dirty="0"/>
            <a:t>. </a:t>
          </a:r>
          <a:r>
            <a:rPr lang="en-US" sz="1700" dirty="0"/>
            <a:t> </a:t>
          </a:r>
        </a:p>
      </dgm:t>
    </dgm:pt>
    <dgm:pt modelId="{186751A8-E889-4B5C-8303-2AB093C71097}" type="parTrans" cxnId="{978FA4CA-7CF0-4198-AA2A-2FDAE2F19807}">
      <dgm:prSet/>
      <dgm:spPr/>
      <dgm:t>
        <a:bodyPr/>
        <a:lstStyle/>
        <a:p>
          <a:endParaRPr lang="en-US"/>
        </a:p>
      </dgm:t>
    </dgm:pt>
    <dgm:pt modelId="{65A7990A-D2A7-425E-864A-A3E09F4B1DE6}" type="sibTrans" cxnId="{978FA4CA-7CF0-4198-AA2A-2FDAE2F19807}">
      <dgm:prSet/>
      <dgm:spPr/>
      <dgm:t>
        <a:bodyPr/>
        <a:lstStyle/>
        <a:p>
          <a:endParaRPr lang="en-US"/>
        </a:p>
      </dgm:t>
    </dgm:pt>
    <dgm:pt modelId="{1D9741B1-7599-4AFD-B650-31DB114B1084}">
      <dgm:prSet custT="1"/>
      <dgm:spPr/>
      <dgm:t>
        <a:bodyPr/>
        <a:lstStyle/>
        <a:p>
          <a:pPr algn="r"/>
          <a:r>
            <a:rPr lang="ar-EG" sz="1700" dirty="0"/>
            <a:t> </a:t>
          </a:r>
          <a:r>
            <a:rPr lang="ar-EG" sz="2400" dirty="0"/>
            <a:t>هي البحر اللي السياح ب</a:t>
          </a:r>
          <a:r>
            <a:rPr lang="ar-SA" sz="2400" dirty="0"/>
            <a:t>ـ ي</a:t>
          </a:r>
          <a:r>
            <a:rPr lang="ar-EG" sz="2400" dirty="0"/>
            <a:t>يجوا</a:t>
          </a:r>
          <a:r>
            <a:rPr lang="ar-SA" sz="2400" dirty="0"/>
            <a:t> ليه و ناكل منه سمك</a:t>
          </a:r>
          <a:r>
            <a:rPr lang="ar-EG" sz="2400" dirty="0"/>
            <a:t>. </a:t>
          </a:r>
          <a:r>
            <a:rPr lang="en-US" sz="2400" dirty="0"/>
            <a:t> </a:t>
          </a:r>
          <a:endParaRPr lang="en-US" sz="1700" dirty="0"/>
        </a:p>
      </dgm:t>
    </dgm:pt>
    <dgm:pt modelId="{A583B4CA-2365-4687-8B00-E6DE71204E9F}" type="parTrans" cxnId="{4B0F18FE-12D9-4B53-91BB-68C51748DA86}">
      <dgm:prSet/>
      <dgm:spPr/>
      <dgm:t>
        <a:bodyPr/>
        <a:lstStyle/>
        <a:p>
          <a:endParaRPr lang="en-US"/>
        </a:p>
      </dgm:t>
    </dgm:pt>
    <dgm:pt modelId="{13C7BF30-0C6C-46D7-B4C6-FBA8A4CCB102}" type="sibTrans" cxnId="{4B0F18FE-12D9-4B53-91BB-68C51748DA86}">
      <dgm:prSet/>
      <dgm:spPr/>
      <dgm:t>
        <a:bodyPr/>
        <a:lstStyle/>
        <a:p>
          <a:endParaRPr lang="en-US"/>
        </a:p>
      </dgm:t>
    </dgm:pt>
    <dgm:pt modelId="{5698FEC5-53AC-4B65-8537-5385F3B6A9E5}">
      <dgm:prSet custT="1"/>
      <dgm:spPr/>
      <dgm:t>
        <a:bodyPr/>
        <a:lstStyle/>
        <a:p>
          <a:pPr algn="r"/>
          <a:r>
            <a:rPr lang="ar-EG" sz="1700" dirty="0"/>
            <a:t> </a:t>
          </a:r>
          <a:r>
            <a:rPr lang="ar-EG" sz="2000" dirty="0"/>
            <a:t>هي الطبيعة </a:t>
          </a:r>
          <a:r>
            <a:rPr lang="ar-SA" sz="2000" dirty="0"/>
            <a:t>الحية زي</a:t>
          </a:r>
          <a:r>
            <a:rPr lang="ar-EG" sz="2000" dirty="0"/>
            <a:t> جميع الحيوانات، الطيور، الاسماك والنباتات اللي حو</a:t>
          </a:r>
          <a:r>
            <a:rPr lang="ar-SA" sz="2000" dirty="0"/>
            <a:t>ا</a:t>
          </a:r>
          <a:r>
            <a:rPr lang="ar-EG" sz="2000" dirty="0"/>
            <a:t>لينا.</a:t>
          </a:r>
          <a:r>
            <a:rPr lang="en-US" sz="2000" dirty="0"/>
            <a:t> </a:t>
          </a:r>
          <a:endParaRPr lang="en-US" sz="1700" dirty="0"/>
        </a:p>
      </dgm:t>
    </dgm:pt>
    <dgm:pt modelId="{B85C74A5-C222-4096-8A3F-6CBD2D81DE5D}" type="parTrans" cxnId="{20D081B3-8F52-49C6-B707-7899084BE514}">
      <dgm:prSet/>
      <dgm:spPr/>
      <dgm:t>
        <a:bodyPr/>
        <a:lstStyle/>
        <a:p>
          <a:endParaRPr lang="en-US"/>
        </a:p>
      </dgm:t>
    </dgm:pt>
    <dgm:pt modelId="{52C89E6A-A557-4F4E-B1DB-51CA351805D7}" type="sibTrans" cxnId="{20D081B3-8F52-49C6-B707-7899084BE514}">
      <dgm:prSet/>
      <dgm:spPr/>
      <dgm:t>
        <a:bodyPr/>
        <a:lstStyle/>
        <a:p>
          <a:endParaRPr lang="en-US"/>
        </a:p>
      </dgm:t>
    </dgm:pt>
    <dgm:pt modelId="{4D0021CE-CEE6-405E-BEBB-68239C51F832}">
      <dgm:prSet custT="1"/>
      <dgm:spPr/>
      <dgm:t>
        <a:bodyPr/>
        <a:lstStyle/>
        <a:p>
          <a:pPr algn="r"/>
          <a:r>
            <a:rPr lang="ar-EG" sz="1900" dirty="0"/>
            <a:t> </a:t>
          </a:r>
          <a:r>
            <a:rPr lang="ar-SA" sz="2400" dirty="0"/>
            <a:t>البشر</a:t>
          </a:r>
          <a:r>
            <a:rPr lang="ar-EG" sz="2400" dirty="0"/>
            <a:t> جزء من البيئة، </a:t>
          </a:r>
          <a:r>
            <a:rPr lang="ar-SA" sz="2400" dirty="0"/>
            <a:t>و حياتنا </a:t>
          </a:r>
          <a:r>
            <a:rPr lang="ar-EG" sz="2400" dirty="0"/>
            <a:t>معتمد</a:t>
          </a:r>
          <a:r>
            <a:rPr lang="ar-SA" sz="2400" dirty="0"/>
            <a:t>ة</a:t>
          </a:r>
          <a:r>
            <a:rPr lang="ar-EG" sz="2400" dirty="0"/>
            <a:t> على صحتها.</a:t>
          </a:r>
          <a:endParaRPr lang="en-US" sz="1900" dirty="0"/>
        </a:p>
      </dgm:t>
    </dgm:pt>
    <dgm:pt modelId="{F6CB1402-AA45-4A28-AE4B-1423A21B630F}" type="parTrans" cxnId="{08162F3B-907F-4358-9BD5-2D697215FA9E}">
      <dgm:prSet/>
      <dgm:spPr/>
      <dgm:t>
        <a:bodyPr/>
        <a:lstStyle/>
        <a:p>
          <a:endParaRPr lang="en-US"/>
        </a:p>
      </dgm:t>
    </dgm:pt>
    <dgm:pt modelId="{C65B4B3A-0F37-4EEA-A0D2-893FBF5AE0CA}" type="sibTrans" cxnId="{08162F3B-907F-4358-9BD5-2D697215FA9E}">
      <dgm:prSet/>
      <dgm:spPr/>
      <dgm:t>
        <a:bodyPr/>
        <a:lstStyle/>
        <a:p>
          <a:endParaRPr lang="en-US"/>
        </a:p>
      </dgm:t>
    </dgm:pt>
    <dgm:pt modelId="{182EBC70-35DF-4B06-B5E8-1FC6BF35BC0C}" type="pres">
      <dgm:prSet presAssocID="{A127C18A-E4FC-4621-8723-BEDA4A3F55EE}" presName="root" presStyleCnt="0">
        <dgm:presLayoutVars>
          <dgm:dir/>
          <dgm:resizeHandles val="exact"/>
        </dgm:presLayoutVars>
      </dgm:prSet>
      <dgm:spPr/>
    </dgm:pt>
    <dgm:pt modelId="{C9ABC308-3E7A-4930-94CC-E3B72769E265}" type="pres">
      <dgm:prSet presAssocID="{B40727D7-5841-456A-9BE9-ADC5BF114684}" presName="compNode" presStyleCnt="0"/>
      <dgm:spPr/>
    </dgm:pt>
    <dgm:pt modelId="{038FC243-5CCF-433D-BC83-BA8B3CF7ACA3}" type="pres">
      <dgm:prSet presAssocID="{B40727D7-5841-456A-9BE9-ADC5BF114684}" presName="bgRect" presStyleLbl="bgShp" presStyleIdx="0" presStyleCnt="6" custLinFactNeighborX="-756" custLinFactNeighborY="21130"/>
      <dgm:spPr/>
    </dgm:pt>
    <dgm:pt modelId="{CEDF4982-0837-4164-9C0A-7A7ADB5BD24B}" type="pres">
      <dgm:prSet presAssocID="{B40727D7-5841-456A-9BE9-ADC5BF114684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ungs"/>
        </a:ext>
      </dgm:extLst>
    </dgm:pt>
    <dgm:pt modelId="{BC23138A-8B93-4432-BBA0-6C00B0FFAAC2}" type="pres">
      <dgm:prSet presAssocID="{B40727D7-5841-456A-9BE9-ADC5BF114684}" presName="spaceRect" presStyleCnt="0"/>
      <dgm:spPr/>
    </dgm:pt>
    <dgm:pt modelId="{2A224D12-755A-4D1E-8C94-3BC9FB46F883}" type="pres">
      <dgm:prSet presAssocID="{B40727D7-5841-456A-9BE9-ADC5BF114684}" presName="parTx" presStyleLbl="revTx" presStyleIdx="0" presStyleCnt="6">
        <dgm:presLayoutVars>
          <dgm:chMax val="0"/>
          <dgm:chPref val="0"/>
        </dgm:presLayoutVars>
      </dgm:prSet>
      <dgm:spPr/>
    </dgm:pt>
    <dgm:pt modelId="{636EE1B3-EFCA-404D-B8A4-119ED90B8485}" type="pres">
      <dgm:prSet presAssocID="{44138C40-87E5-4A77-837F-E43E179C8ABC}" presName="sibTrans" presStyleCnt="0"/>
      <dgm:spPr/>
    </dgm:pt>
    <dgm:pt modelId="{ADB06799-CA22-4725-9095-01C6E29435B8}" type="pres">
      <dgm:prSet presAssocID="{82C7ECF8-04A8-4ACF-BDC0-643B761FD193}" presName="compNode" presStyleCnt="0"/>
      <dgm:spPr/>
    </dgm:pt>
    <dgm:pt modelId="{6E7A3711-EF5C-48F9-B39E-72879216B37B}" type="pres">
      <dgm:prSet presAssocID="{82C7ECF8-04A8-4ACF-BDC0-643B761FD193}" presName="bgRect" presStyleLbl="bgShp" presStyleIdx="1" presStyleCnt="6"/>
      <dgm:spPr/>
    </dgm:pt>
    <dgm:pt modelId="{57051BC7-6912-493D-BBE0-CE1B737B06A1}" type="pres">
      <dgm:prSet presAssocID="{82C7ECF8-04A8-4ACF-BDC0-643B761FD193}" presName="iconRect" presStyleLbl="node1" presStyleIdx="1" presStyleCnt="6" custScaleX="13567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18000" b="-18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ter"/>
        </a:ext>
      </dgm:extLst>
    </dgm:pt>
    <dgm:pt modelId="{8DD23707-4A50-4CBC-8ACB-5AF947AA05E4}" type="pres">
      <dgm:prSet presAssocID="{82C7ECF8-04A8-4ACF-BDC0-643B761FD193}" presName="spaceRect" presStyleCnt="0"/>
      <dgm:spPr/>
    </dgm:pt>
    <dgm:pt modelId="{9973B07C-6832-434E-AD72-C98F7476AC67}" type="pres">
      <dgm:prSet presAssocID="{82C7ECF8-04A8-4ACF-BDC0-643B761FD193}" presName="parTx" presStyleLbl="revTx" presStyleIdx="1" presStyleCnt="6" custLinFactNeighborX="145">
        <dgm:presLayoutVars>
          <dgm:chMax val="0"/>
          <dgm:chPref val="0"/>
        </dgm:presLayoutVars>
      </dgm:prSet>
      <dgm:spPr/>
    </dgm:pt>
    <dgm:pt modelId="{42B8C1A0-E831-4DBD-BC02-3362B0CFFBDD}" type="pres">
      <dgm:prSet presAssocID="{E36BC1C7-766F-44D6-9E04-6DA4E3180311}" presName="sibTrans" presStyleCnt="0"/>
      <dgm:spPr/>
    </dgm:pt>
    <dgm:pt modelId="{C5D88119-95F9-49DE-836A-372CC31727AD}" type="pres">
      <dgm:prSet presAssocID="{A455621E-9867-4B29-850E-7F12CDE5B6FF}" presName="compNode" presStyleCnt="0"/>
      <dgm:spPr/>
    </dgm:pt>
    <dgm:pt modelId="{7CF96E91-54F3-4A05-B284-444492ACC3DA}" type="pres">
      <dgm:prSet presAssocID="{A455621E-9867-4B29-850E-7F12CDE5B6FF}" presName="bgRect" presStyleLbl="bgShp" presStyleIdx="2" presStyleCnt="6"/>
      <dgm:spPr/>
    </dgm:pt>
    <dgm:pt modelId="{3FFCC111-A029-4FEE-B1C9-DA6828478832}" type="pres">
      <dgm:prSet presAssocID="{A455621E-9867-4B29-850E-7F12CDE5B6FF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lant"/>
        </a:ext>
      </dgm:extLst>
    </dgm:pt>
    <dgm:pt modelId="{A8AA5F97-13B2-4AB1-BC83-7D028A9DADD4}" type="pres">
      <dgm:prSet presAssocID="{A455621E-9867-4B29-850E-7F12CDE5B6FF}" presName="spaceRect" presStyleCnt="0"/>
      <dgm:spPr/>
    </dgm:pt>
    <dgm:pt modelId="{540619FB-2BCF-4779-8C18-57AC5CF0DEB4}" type="pres">
      <dgm:prSet presAssocID="{A455621E-9867-4B29-850E-7F12CDE5B6FF}" presName="parTx" presStyleLbl="revTx" presStyleIdx="2" presStyleCnt="6" custAng="0">
        <dgm:presLayoutVars>
          <dgm:chMax val="0"/>
          <dgm:chPref val="0"/>
        </dgm:presLayoutVars>
      </dgm:prSet>
      <dgm:spPr/>
    </dgm:pt>
    <dgm:pt modelId="{E282E3D3-8B5C-45DB-B9F0-46B1F1C5525C}" type="pres">
      <dgm:prSet presAssocID="{65A7990A-D2A7-425E-864A-A3E09F4B1DE6}" presName="sibTrans" presStyleCnt="0"/>
      <dgm:spPr/>
    </dgm:pt>
    <dgm:pt modelId="{83280644-8173-48EA-90C1-AC3A74AC2EF6}" type="pres">
      <dgm:prSet presAssocID="{1D9741B1-7599-4AFD-B650-31DB114B1084}" presName="compNode" presStyleCnt="0"/>
      <dgm:spPr/>
    </dgm:pt>
    <dgm:pt modelId="{4EA74A52-B8D1-4500-AF6C-F1BACBE0F91B}" type="pres">
      <dgm:prSet presAssocID="{1D9741B1-7599-4AFD-B650-31DB114B1084}" presName="bgRect" presStyleLbl="bgShp" presStyleIdx="3" presStyleCnt="6"/>
      <dgm:spPr/>
    </dgm:pt>
    <dgm:pt modelId="{777FEE65-4B17-4130-9DED-DA276B624C22}" type="pres">
      <dgm:prSet presAssocID="{1D9741B1-7599-4AFD-B650-31DB114B1084}" presName="iconRect" presStyleLbl="node1" presStyleIdx="3" presStyleCnt="6" custScaleY="100671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uba diving"/>
        </a:ext>
      </dgm:extLst>
    </dgm:pt>
    <dgm:pt modelId="{C6C218C5-A70F-422A-B9A4-BAC044400C66}" type="pres">
      <dgm:prSet presAssocID="{1D9741B1-7599-4AFD-B650-31DB114B1084}" presName="spaceRect" presStyleCnt="0"/>
      <dgm:spPr/>
    </dgm:pt>
    <dgm:pt modelId="{28FF386A-1D1E-4F76-9BAE-CB3AE5A93425}" type="pres">
      <dgm:prSet presAssocID="{1D9741B1-7599-4AFD-B650-31DB114B1084}" presName="parTx" presStyleLbl="revTx" presStyleIdx="3" presStyleCnt="6">
        <dgm:presLayoutVars>
          <dgm:chMax val="0"/>
          <dgm:chPref val="0"/>
        </dgm:presLayoutVars>
      </dgm:prSet>
      <dgm:spPr/>
    </dgm:pt>
    <dgm:pt modelId="{7B52CECE-2ECD-4581-A894-5A549D519390}" type="pres">
      <dgm:prSet presAssocID="{13C7BF30-0C6C-46D7-B4C6-FBA8A4CCB102}" presName="sibTrans" presStyleCnt="0"/>
      <dgm:spPr/>
    </dgm:pt>
    <dgm:pt modelId="{7E22C2EE-380E-4DAE-9625-141D7356F312}" type="pres">
      <dgm:prSet presAssocID="{5698FEC5-53AC-4B65-8537-5385F3B6A9E5}" presName="compNode" presStyleCnt="0"/>
      <dgm:spPr/>
    </dgm:pt>
    <dgm:pt modelId="{F9D8B658-AE2B-402B-A77F-75DB13EB9E10}" type="pres">
      <dgm:prSet presAssocID="{5698FEC5-53AC-4B65-8537-5385F3B6A9E5}" presName="bgRect" presStyleLbl="bgShp" presStyleIdx="4" presStyleCnt="6"/>
      <dgm:spPr/>
    </dgm:pt>
    <dgm:pt modelId="{9156B8D0-D777-4BD1-BD16-9EB363627F18}" type="pres">
      <dgm:prSet presAssocID="{5698FEC5-53AC-4B65-8537-5385F3B6A9E5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ummingbird"/>
        </a:ext>
      </dgm:extLst>
    </dgm:pt>
    <dgm:pt modelId="{5BD3EED1-4A4D-4894-B79F-1B21CA72B1D7}" type="pres">
      <dgm:prSet presAssocID="{5698FEC5-53AC-4B65-8537-5385F3B6A9E5}" presName="spaceRect" presStyleCnt="0"/>
      <dgm:spPr/>
    </dgm:pt>
    <dgm:pt modelId="{2BA2088D-20D7-48A4-9708-72AA7777B1BA}" type="pres">
      <dgm:prSet presAssocID="{5698FEC5-53AC-4B65-8537-5385F3B6A9E5}" presName="parTx" presStyleLbl="revTx" presStyleIdx="4" presStyleCnt="6">
        <dgm:presLayoutVars>
          <dgm:chMax val="0"/>
          <dgm:chPref val="0"/>
        </dgm:presLayoutVars>
      </dgm:prSet>
      <dgm:spPr/>
    </dgm:pt>
    <dgm:pt modelId="{77627B7D-E5FC-4710-8961-5A92BCBA35B9}" type="pres">
      <dgm:prSet presAssocID="{52C89E6A-A557-4F4E-B1DB-51CA351805D7}" presName="sibTrans" presStyleCnt="0"/>
      <dgm:spPr/>
    </dgm:pt>
    <dgm:pt modelId="{AC86ACEF-A260-4A14-A9ED-FE0FA736463A}" type="pres">
      <dgm:prSet presAssocID="{4D0021CE-CEE6-405E-BEBB-68239C51F832}" presName="compNode" presStyleCnt="0"/>
      <dgm:spPr/>
    </dgm:pt>
    <dgm:pt modelId="{B5297B5B-A919-44BA-B2DC-EC106CABDCC7}" type="pres">
      <dgm:prSet presAssocID="{4D0021CE-CEE6-405E-BEBB-68239C51F832}" presName="bgRect" presStyleLbl="bgShp" presStyleIdx="5" presStyleCnt="6"/>
      <dgm:spPr/>
    </dgm:pt>
    <dgm:pt modelId="{CE6D472D-8A31-4EA7-BBDC-F5A7D562C940}" type="pres">
      <dgm:prSet presAssocID="{4D0021CE-CEE6-405E-BEBB-68239C51F832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Hand with Plant"/>
        </a:ext>
      </dgm:extLst>
    </dgm:pt>
    <dgm:pt modelId="{6781C340-9C2E-40DF-B5B2-AE768565C75D}" type="pres">
      <dgm:prSet presAssocID="{4D0021CE-CEE6-405E-BEBB-68239C51F832}" presName="spaceRect" presStyleCnt="0"/>
      <dgm:spPr/>
    </dgm:pt>
    <dgm:pt modelId="{B9049EE3-B545-47A7-8E54-C689373F0B46}" type="pres">
      <dgm:prSet presAssocID="{4D0021CE-CEE6-405E-BEBB-68239C51F832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75A81F21-BCDD-49A3-812E-5ADE6E77D756}" type="presOf" srcId="{82C7ECF8-04A8-4ACF-BDC0-643B761FD193}" destId="{9973B07C-6832-434E-AD72-C98F7476AC67}" srcOrd="0" destOrd="0" presId="urn:microsoft.com/office/officeart/2018/2/layout/IconVerticalSolidList"/>
    <dgm:cxn modelId="{4915DC36-CBB8-47AB-94D7-6CC8E872EC1F}" type="presOf" srcId="{B40727D7-5841-456A-9BE9-ADC5BF114684}" destId="{2A224D12-755A-4D1E-8C94-3BC9FB46F883}" srcOrd="0" destOrd="0" presId="urn:microsoft.com/office/officeart/2018/2/layout/IconVerticalSolidList"/>
    <dgm:cxn modelId="{08162F3B-907F-4358-9BD5-2D697215FA9E}" srcId="{A127C18A-E4FC-4621-8723-BEDA4A3F55EE}" destId="{4D0021CE-CEE6-405E-BEBB-68239C51F832}" srcOrd="5" destOrd="0" parTransId="{F6CB1402-AA45-4A28-AE4B-1423A21B630F}" sibTransId="{C65B4B3A-0F37-4EEA-A0D2-893FBF5AE0CA}"/>
    <dgm:cxn modelId="{1075595C-5C6B-4AC7-91A0-AEE7CD3FC053}" type="presOf" srcId="{5698FEC5-53AC-4B65-8537-5385F3B6A9E5}" destId="{2BA2088D-20D7-48A4-9708-72AA7777B1BA}" srcOrd="0" destOrd="0" presId="urn:microsoft.com/office/officeart/2018/2/layout/IconVerticalSolidList"/>
    <dgm:cxn modelId="{CAC38C4E-9CD3-4FB3-9809-6635723E8428}" srcId="{A127C18A-E4FC-4621-8723-BEDA4A3F55EE}" destId="{B40727D7-5841-456A-9BE9-ADC5BF114684}" srcOrd="0" destOrd="0" parTransId="{404998E3-5C7B-4D8D-8D84-5F55052CDE33}" sibTransId="{44138C40-87E5-4A77-837F-E43E179C8ABC}"/>
    <dgm:cxn modelId="{1A55CC92-9DFE-46A7-81F2-23BB85F2B7CB}" type="presOf" srcId="{A455621E-9867-4B29-850E-7F12CDE5B6FF}" destId="{540619FB-2BCF-4779-8C18-57AC5CF0DEB4}" srcOrd="0" destOrd="0" presId="urn:microsoft.com/office/officeart/2018/2/layout/IconVerticalSolidList"/>
    <dgm:cxn modelId="{A9FA4094-A3E6-4DDA-8046-4A37C5453E46}" type="presOf" srcId="{1D9741B1-7599-4AFD-B650-31DB114B1084}" destId="{28FF386A-1D1E-4F76-9BAE-CB3AE5A93425}" srcOrd="0" destOrd="0" presId="urn:microsoft.com/office/officeart/2018/2/layout/IconVerticalSolidList"/>
    <dgm:cxn modelId="{20D081B3-8F52-49C6-B707-7899084BE514}" srcId="{A127C18A-E4FC-4621-8723-BEDA4A3F55EE}" destId="{5698FEC5-53AC-4B65-8537-5385F3B6A9E5}" srcOrd="4" destOrd="0" parTransId="{B85C74A5-C222-4096-8A3F-6CBD2D81DE5D}" sibTransId="{52C89E6A-A557-4F4E-B1DB-51CA351805D7}"/>
    <dgm:cxn modelId="{00EEB1B3-8480-4C2F-A2DE-37A6983BFD03}" type="presOf" srcId="{A127C18A-E4FC-4621-8723-BEDA4A3F55EE}" destId="{182EBC70-35DF-4B06-B5E8-1FC6BF35BC0C}" srcOrd="0" destOrd="0" presId="urn:microsoft.com/office/officeart/2018/2/layout/IconVerticalSolidList"/>
    <dgm:cxn modelId="{4881C4BB-9628-4ACE-AE5B-ADA55339C882}" srcId="{A127C18A-E4FC-4621-8723-BEDA4A3F55EE}" destId="{82C7ECF8-04A8-4ACF-BDC0-643B761FD193}" srcOrd="1" destOrd="0" parTransId="{4E7C5FF9-3D34-4311-B1AB-9805C52E0EEC}" sibTransId="{E36BC1C7-766F-44D6-9E04-6DA4E3180311}"/>
    <dgm:cxn modelId="{978FA4CA-7CF0-4198-AA2A-2FDAE2F19807}" srcId="{A127C18A-E4FC-4621-8723-BEDA4A3F55EE}" destId="{A455621E-9867-4B29-850E-7F12CDE5B6FF}" srcOrd="2" destOrd="0" parTransId="{186751A8-E889-4B5C-8303-2AB093C71097}" sibTransId="{65A7990A-D2A7-425E-864A-A3E09F4B1DE6}"/>
    <dgm:cxn modelId="{22418BEF-5511-414C-B67D-C76C0F09C0FF}" type="presOf" srcId="{4D0021CE-CEE6-405E-BEBB-68239C51F832}" destId="{B9049EE3-B545-47A7-8E54-C689373F0B46}" srcOrd="0" destOrd="0" presId="urn:microsoft.com/office/officeart/2018/2/layout/IconVerticalSolidList"/>
    <dgm:cxn modelId="{4B0F18FE-12D9-4B53-91BB-68C51748DA86}" srcId="{A127C18A-E4FC-4621-8723-BEDA4A3F55EE}" destId="{1D9741B1-7599-4AFD-B650-31DB114B1084}" srcOrd="3" destOrd="0" parTransId="{A583B4CA-2365-4687-8B00-E6DE71204E9F}" sibTransId="{13C7BF30-0C6C-46D7-B4C6-FBA8A4CCB102}"/>
    <dgm:cxn modelId="{0FA6F102-535B-479D-85CF-0EDECB46DCC9}" type="presParOf" srcId="{182EBC70-35DF-4B06-B5E8-1FC6BF35BC0C}" destId="{C9ABC308-3E7A-4930-94CC-E3B72769E265}" srcOrd="0" destOrd="0" presId="urn:microsoft.com/office/officeart/2018/2/layout/IconVerticalSolidList"/>
    <dgm:cxn modelId="{B8823456-42AE-4466-8C8D-C13B7E3954E5}" type="presParOf" srcId="{C9ABC308-3E7A-4930-94CC-E3B72769E265}" destId="{038FC243-5CCF-433D-BC83-BA8B3CF7ACA3}" srcOrd="0" destOrd="0" presId="urn:microsoft.com/office/officeart/2018/2/layout/IconVerticalSolidList"/>
    <dgm:cxn modelId="{C7E6A5F1-6819-49E2-9B96-2B284676C6EA}" type="presParOf" srcId="{C9ABC308-3E7A-4930-94CC-E3B72769E265}" destId="{CEDF4982-0837-4164-9C0A-7A7ADB5BD24B}" srcOrd="1" destOrd="0" presId="urn:microsoft.com/office/officeart/2018/2/layout/IconVerticalSolidList"/>
    <dgm:cxn modelId="{61F2C92C-7E97-46E0-A664-95A0D253F52C}" type="presParOf" srcId="{C9ABC308-3E7A-4930-94CC-E3B72769E265}" destId="{BC23138A-8B93-4432-BBA0-6C00B0FFAAC2}" srcOrd="2" destOrd="0" presId="urn:microsoft.com/office/officeart/2018/2/layout/IconVerticalSolidList"/>
    <dgm:cxn modelId="{A53C82D6-19F1-479B-B526-678C071FD98D}" type="presParOf" srcId="{C9ABC308-3E7A-4930-94CC-E3B72769E265}" destId="{2A224D12-755A-4D1E-8C94-3BC9FB46F883}" srcOrd="3" destOrd="0" presId="urn:microsoft.com/office/officeart/2018/2/layout/IconVerticalSolidList"/>
    <dgm:cxn modelId="{F257D681-E83D-4B52-8765-A34028634D51}" type="presParOf" srcId="{182EBC70-35DF-4B06-B5E8-1FC6BF35BC0C}" destId="{636EE1B3-EFCA-404D-B8A4-119ED90B8485}" srcOrd="1" destOrd="0" presId="urn:microsoft.com/office/officeart/2018/2/layout/IconVerticalSolidList"/>
    <dgm:cxn modelId="{E56EE710-D5A9-4421-8FED-B6A27C238760}" type="presParOf" srcId="{182EBC70-35DF-4B06-B5E8-1FC6BF35BC0C}" destId="{ADB06799-CA22-4725-9095-01C6E29435B8}" srcOrd="2" destOrd="0" presId="urn:microsoft.com/office/officeart/2018/2/layout/IconVerticalSolidList"/>
    <dgm:cxn modelId="{DBFD87FB-A010-4FBA-92D3-0D116AE13FE2}" type="presParOf" srcId="{ADB06799-CA22-4725-9095-01C6E29435B8}" destId="{6E7A3711-EF5C-48F9-B39E-72879216B37B}" srcOrd="0" destOrd="0" presId="urn:microsoft.com/office/officeart/2018/2/layout/IconVerticalSolidList"/>
    <dgm:cxn modelId="{EAFC116E-2746-4835-AB35-7457F5FADC76}" type="presParOf" srcId="{ADB06799-CA22-4725-9095-01C6E29435B8}" destId="{57051BC7-6912-493D-BBE0-CE1B737B06A1}" srcOrd="1" destOrd="0" presId="urn:microsoft.com/office/officeart/2018/2/layout/IconVerticalSolidList"/>
    <dgm:cxn modelId="{77FA4C0E-21CB-4695-B771-367C00074694}" type="presParOf" srcId="{ADB06799-CA22-4725-9095-01C6E29435B8}" destId="{8DD23707-4A50-4CBC-8ACB-5AF947AA05E4}" srcOrd="2" destOrd="0" presId="urn:microsoft.com/office/officeart/2018/2/layout/IconVerticalSolidList"/>
    <dgm:cxn modelId="{63F20092-CE30-4604-AF56-2EC522DBFC35}" type="presParOf" srcId="{ADB06799-CA22-4725-9095-01C6E29435B8}" destId="{9973B07C-6832-434E-AD72-C98F7476AC67}" srcOrd="3" destOrd="0" presId="urn:microsoft.com/office/officeart/2018/2/layout/IconVerticalSolidList"/>
    <dgm:cxn modelId="{59D821AC-CE09-427E-89B6-E39907438035}" type="presParOf" srcId="{182EBC70-35DF-4B06-B5E8-1FC6BF35BC0C}" destId="{42B8C1A0-E831-4DBD-BC02-3362B0CFFBDD}" srcOrd="3" destOrd="0" presId="urn:microsoft.com/office/officeart/2018/2/layout/IconVerticalSolidList"/>
    <dgm:cxn modelId="{C94929F8-F9CF-45B9-A475-3FE30BEF9D22}" type="presParOf" srcId="{182EBC70-35DF-4B06-B5E8-1FC6BF35BC0C}" destId="{C5D88119-95F9-49DE-836A-372CC31727AD}" srcOrd="4" destOrd="0" presId="urn:microsoft.com/office/officeart/2018/2/layout/IconVerticalSolidList"/>
    <dgm:cxn modelId="{4458C158-893D-470E-B9C8-B0A80B7C654B}" type="presParOf" srcId="{C5D88119-95F9-49DE-836A-372CC31727AD}" destId="{7CF96E91-54F3-4A05-B284-444492ACC3DA}" srcOrd="0" destOrd="0" presId="urn:microsoft.com/office/officeart/2018/2/layout/IconVerticalSolidList"/>
    <dgm:cxn modelId="{697B3A9D-6157-45B9-95B2-8ECB3CEBC12B}" type="presParOf" srcId="{C5D88119-95F9-49DE-836A-372CC31727AD}" destId="{3FFCC111-A029-4FEE-B1C9-DA6828478832}" srcOrd="1" destOrd="0" presId="urn:microsoft.com/office/officeart/2018/2/layout/IconVerticalSolidList"/>
    <dgm:cxn modelId="{F3AB6FEB-8BA2-475B-A77E-A5306D9BFBE2}" type="presParOf" srcId="{C5D88119-95F9-49DE-836A-372CC31727AD}" destId="{A8AA5F97-13B2-4AB1-BC83-7D028A9DADD4}" srcOrd="2" destOrd="0" presId="urn:microsoft.com/office/officeart/2018/2/layout/IconVerticalSolidList"/>
    <dgm:cxn modelId="{33823EF1-AD69-4CD8-81D5-23C828A4DC55}" type="presParOf" srcId="{C5D88119-95F9-49DE-836A-372CC31727AD}" destId="{540619FB-2BCF-4779-8C18-57AC5CF0DEB4}" srcOrd="3" destOrd="0" presId="urn:microsoft.com/office/officeart/2018/2/layout/IconVerticalSolidList"/>
    <dgm:cxn modelId="{59ABEA59-5D13-407E-A677-7E89CEEDB445}" type="presParOf" srcId="{182EBC70-35DF-4B06-B5E8-1FC6BF35BC0C}" destId="{E282E3D3-8B5C-45DB-B9F0-46B1F1C5525C}" srcOrd="5" destOrd="0" presId="urn:microsoft.com/office/officeart/2018/2/layout/IconVerticalSolidList"/>
    <dgm:cxn modelId="{5C4BB501-32C8-4030-A0E4-CA123D85E4F1}" type="presParOf" srcId="{182EBC70-35DF-4B06-B5E8-1FC6BF35BC0C}" destId="{83280644-8173-48EA-90C1-AC3A74AC2EF6}" srcOrd="6" destOrd="0" presId="urn:microsoft.com/office/officeart/2018/2/layout/IconVerticalSolidList"/>
    <dgm:cxn modelId="{E449D70E-053C-42B6-ADCA-1F2497570EC3}" type="presParOf" srcId="{83280644-8173-48EA-90C1-AC3A74AC2EF6}" destId="{4EA74A52-B8D1-4500-AF6C-F1BACBE0F91B}" srcOrd="0" destOrd="0" presId="urn:microsoft.com/office/officeart/2018/2/layout/IconVerticalSolidList"/>
    <dgm:cxn modelId="{80988780-9ED5-4A1B-922E-0D8F6E8B8E1E}" type="presParOf" srcId="{83280644-8173-48EA-90C1-AC3A74AC2EF6}" destId="{777FEE65-4B17-4130-9DED-DA276B624C22}" srcOrd="1" destOrd="0" presId="urn:microsoft.com/office/officeart/2018/2/layout/IconVerticalSolidList"/>
    <dgm:cxn modelId="{1EB17199-2893-4A3B-A655-01C91FEC62A2}" type="presParOf" srcId="{83280644-8173-48EA-90C1-AC3A74AC2EF6}" destId="{C6C218C5-A70F-422A-B9A4-BAC044400C66}" srcOrd="2" destOrd="0" presId="urn:microsoft.com/office/officeart/2018/2/layout/IconVerticalSolidList"/>
    <dgm:cxn modelId="{0A11069B-24F1-44F4-95C9-AEDE9DA5B48A}" type="presParOf" srcId="{83280644-8173-48EA-90C1-AC3A74AC2EF6}" destId="{28FF386A-1D1E-4F76-9BAE-CB3AE5A93425}" srcOrd="3" destOrd="0" presId="urn:microsoft.com/office/officeart/2018/2/layout/IconVerticalSolidList"/>
    <dgm:cxn modelId="{6EEC44CF-EF2B-43CE-B259-6C11FCF176C3}" type="presParOf" srcId="{182EBC70-35DF-4B06-B5E8-1FC6BF35BC0C}" destId="{7B52CECE-2ECD-4581-A894-5A549D519390}" srcOrd="7" destOrd="0" presId="urn:microsoft.com/office/officeart/2018/2/layout/IconVerticalSolidList"/>
    <dgm:cxn modelId="{B2AA8D81-BB05-4D97-8FAE-5B02ED4624F2}" type="presParOf" srcId="{182EBC70-35DF-4B06-B5E8-1FC6BF35BC0C}" destId="{7E22C2EE-380E-4DAE-9625-141D7356F312}" srcOrd="8" destOrd="0" presId="urn:microsoft.com/office/officeart/2018/2/layout/IconVerticalSolidList"/>
    <dgm:cxn modelId="{3A152C88-325E-43A8-9CCD-32D02C9A07CF}" type="presParOf" srcId="{7E22C2EE-380E-4DAE-9625-141D7356F312}" destId="{F9D8B658-AE2B-402B-A77F-75DB13EB9E10}" srcOrd="0" destOrd="0" presId="urn:microsoft.com/office/officeart/2018/2/layout/IconVerticalSolidList"/>
    <dgm:cxn modelId="{557451B9-4262-4024-BE6F-1DBA52B744E9}" type="presParOf" srcId="{7E22C2EE-380E-4DAE-9625-141D7356F312}" destId="{9156B8D0-D777-4BD1-BD16-9EB363627F18}" srcOrd="1" destOrd="0" presId="urn:microsoft.com/office/officeart/2018/2/layout/IconVerticalSolidList"/>
    <dgm:cxn modelId="{CDE53C8E-ACEE-4926-86DD-1775D79D95BC}" type="presParOf" srcId="{7E22C2EE-380E-4DAE-9625-141D7356F312}" destId="{5BD3EED1-4A4D-4894-B79F-1B21CA72B1D7}" srcOrd="2" destOrd="0" presId="urn:microsoft.com/office/officeart/2018/2/layout/IconVerticalSolidList"/>
    <dgm:cxn modelId="{087B7619-4ED0-442C-AF4A-095C1E83A629}" type="presParOf" srcId="{7E22C2EE-380E-4DAE-9625-141D7356F312}" destId="{2BA2088D-20D7-48A4-9708-72AA7777B1BA}" srcOrd="3" destOrd="0" presId="urn:microsoft.com/office/officeart/2018/2/layout/IconVerticalSolidList"/>
    <dgm:cxn modelId="{D6F205D7-EBCB-4122-B26C-C46921AA3E68}" type="presParOf" srcId="{182EBC70-35DF-4B06-B5E8-1FC6BF35BC0C}" destId="{77627B7D-E5FC-4710-8961-5A92BCBA35B9}" srcOrd="9" destOrd="0" presId="urn:microsoft.com/office/officeart/2018/2/layout/IconVerticalSolidList"/>
    <dgm:cxn modelId="{B727EE02-6B9B-4B1C-9312-44F53CA7B139}" type="presParOf" srcId="{182EBC70-35DF-4B06-B5E8-1FC6BF35BC0C}" destId="{AC86ACEF-A260-4A14-A9ED-FE0FA736463A}" srcOrd="10" destOrd="0" presId="urn:microsoft.com/office/officeart/2018/2/layout/IconVerticalSolidList"/>
    <dgm:cxn modelId="{71F938CA-1090-4A07-8693-D07FF27177EA}" type="presParOf" srcId="{AC86ACEF-A260-4A14-A9ED-FE0FA736463A}" destId="{B5297B5B-A919-44BA-B2DC-EC106CABDCC7}" srcOrd="0" destOrd="0" presId="urn:microsoft.com/office/officeart/2018/2/layout/IconVerticalSolidList"/>
    <dgm:cxn modelId="{162914A7-6743-44AE-BD0E-290BDD8C9700}" type="presParOf" srcId="{AC86ACEF-A260-4A14-A9ED-FE0FA736463A}" destId="{CE6D472D-8A31-4EA7-BBDC-F5A7D562C940}" srcOrd="1" destOrd="0" presId="urn:microsoft.com/office/officeart/2018/2/layout/IconVerticalSolidList"/>
    <dgm:cxn modelId="{843E581C-215D-4D41-ABEB-6EF7B1B67C1C}" type="presParOf" srcId="{AC86ACEF-A260-4A14-A9ED-FE0FA736463A}" destId="{6781C340-9C2E-40DF-B5B2-AE768565C75D}" srcOrd="2" destOrd="0" presId="urn:microsoft.com/office/officeart/2018/2/layout/IconVerticalSolidList"/>
    <dgm:cxn modelId="{96C8285D-83A3-4A66-B7BD-50A93C51D887}" type="presParOf" srcId="{AC86ACEF-A260-4A14-A9ED-FE0FA736463A}" destId="{B9049EE3-B545-47A7-8E54-C689373F0B4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9049650-8969-47F5-8F7D-43CD9A8C7FEC}" type="doc">
      <dgm:prSet loTypeId="urn:microsoft.com/office/officeart/2005/8/layout/pList2" loCatId="picture" qsTypeId="urn:microsoft.com/office/officeart/2005/8/quickstyle/3d2" qsCatId="3D" csTypeId="urn:microsoft.com/office/officeart/2005/8/colors/colorful3" csCatId="colorful" phldr="1"/>
      <dgm:spPr/>
    </dgm:pt>
    <dgm:pt modelId="{9473EA94-1E6C-4F8A-B9A0-9048A11F7098}">
      <dgm:prSet phldrT="[Text]"/>
      <dgm:spPr/>
      <dgm:t>
        <a:bodyPr/>
        <a:lstStyle/>
        <a:p>
          <a:r>
            <a:rPr lang="ar-SA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الدفن</a:t>
          </a:r>
          <a:endParaRPr lang="en-US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5911471-B4B1-4DA7-B5C4-D45A7C37E64B}" type="parTrans" cxnId="{ADB48306-C260-461D-A027-5374E581E0C6}">
      <dgm:prSet/>
      <dgm:spPr/>
      <dgm:t>
        <a:bodyPr/>
        <a:lstStyle/>
        <a:p>
          <a:endParaRPr lang="en-US"/>
        </a:p>
      </dgm:t>
    </dgm:pt>
    <dgm:pt modelId="{C7464CB0-A6F9-4E77-A4F7-CD0D696AD80C}" type="sibTrans" cxnId="{ADB48306-C260-461D-A027-5374E581E0C6}">
      <dgm:prSet/>
      <dgm:spPr/>
      <dgm:t>
        <a:bodyPr/>
        <a:lstStyle/>
        <a:p>
          <a:endParaRPr lang="en-US"/>
        </a:p>
      </dgm:t>
    </dgm:pt>
    <dgm:pt modelId="{D355296F-5087-4A69-9A70-6D5C6B2638A1}">
      <dgm:prSet phldrT="[Text]"/>
      <dgm:spPr/>
      <dgm:t>
        <a:bodyPr/>
        <a:lstStyle/>
        <a:p>
          <a:r>
            <a:rPr lang="ar-S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الحرق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219D157-16F8-42E8-A190-298E3BD60C1D}" type="parTrans" cxnId="{CFB75B64-DCFD-434A-9708-4FFF959C42B8}">
      <dgm:prSet/>
      <dgm:spPr/>
      <dgm:t>
        <a:bodyPr/>
        <a:lstStyle/>
        <a:p>
          <a:endParaRPr lang="en-US"/>
        </a:p>
      </dgm:t>
    </dgm:pt>
    <dgm:pt modelId="{58219090-40AB-47DF-9251-27C7EFE04113}" type="sibTrans" cxnId="{CFB75B64-DCFD-434A-9708-4FFF959C42B8}">
      <dgm:prSet/>
      <dgm:spPr/>
      <dgm:t>
        <a:bodyPr/>
        <a:lstStyle/>
        <a:p>
          <a:endParaRPr lang="en-US"/>
        </a:p>
      </dgm:t>
    </dgm:pt>
    <dgm:pt modelId="{63E5573C-7108-474B-8AA6-60BD4B36DB50}">
      <dgm:prSet phldrT="[Text]"/>
      <dgm:spPr/>
      <dgm:t>
        <a:bodyPr/>
        <a:lstStyle/>
        <a:p>
          <a:r>
            <a:rPr lang="ar-S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التدوير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694CBEF-438E-4689-B73E-86DC1B2B3A2D}" type="parTrans" cxnId="{1309A151-D827-4CE7-9631-3AAE3F6296BC}">
      <dgm:prSet/>
      <dgm:spPr/>
      <dgm:t>
        <a:bodyPr/>
        <a:lstStyle/>
        <a:p>
          <a:endParaRPr lang="en-US"/>
        </a:p>
      </dgm:t>
    </dgm:pt>
    <dgm:pt modelId="{2C6195AA-3219-412E-939D-523CC1ACD1B2}" type="sibTrans" cxnId="{1309A151-D827-4CE7-9631-3AAE3F6296BC}">
      <dgm:prSet/>
      <dgm:spPr/>
      <dgm:t>
        <a:bodyPr/>
        <a:lstStyle/>
        <a:p>
          <a:endParaRPr lang="en-US"/>
        </a:p>
      </dgm:t>
    </dgm:pt>
    <dgm:pt modelId="{74C913D5-1A08-4499-A220-20B70EF7E145}">
      <dgm:prSet phldrT="[Text]"/>
      <dgm:spPr/>
      <dgm:t>
        <a:bodyPr/>
        <a:lstStyle/>
        <a:p>
          <a:r>
            <a:rPr lang="ar-S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الطبيعة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544CEB2-09F3-45F2-ABE5-4248963B41BE}" type="parTrans" cxnId="{BE023622-000C-4002-9747-EFF924BBDEF6}">
      <dgm:prSet/>
      <dgm:spPr/>
      <dgm:t>
        <a:bodyPr/>
        <a:lstStyle/>
        <a:p>
          <a:endParaRPr lang="en-US"/>
        </a:p>
      </dgm:t>
    </dgm:pt>
    <dgm:pt modelId="{3140D864-3EB5-4371-92F5-39091AD68EB7}" type="sibTrans" cxnId="{BE023622-000C-4002-9747-EFF924BBDEF6}">
      <dgm:prSet/>
      <dgm:spPr/>
      <dgm:t>
        <a:bodyPr/>
        <a:lstStyle/>
        <a:p>
          <a:endParaRPr lang="en-US"/>
        </a:p>
      </dgm:t>
    </dgm:pt>
    <dgm:pt modelId="{77D6F688-41B6-49DC-875F-C7462C5DDB40}" type="pres">
      <dgm:prSet presAssocID="{A9049650-8969-47F5-8F7D-43CD9A8C7FEC}" presName="Name0" presStyleCnt="0">
        <dgm:presLayoutVars>
          <dgm:dir/>
          <dgm:resizeHandles val="exact"/>
        </dgm:presLayoutVars>
      </dgm:prSet>
      <dgm:spPr/>
    </dgm:pt>
    <dgm:pt modelId="{FBF21EED-CA43-4B42-902E-A799B48FB9CF}" type="pres">
      <dgm:prSet presAssocID="{A9049650-8969-47F5-8F7D-43CD9A8C7FEC}" presName="bkgdShp" presStyleLbl="alignAccFollowNode1" presStyleIdx="0" presStyleCnt="1" custScaleY="79387" custLinFactNeighborY="792"/>
      <dgm:spPr/>
    </dgm:pt>
    <dgm:pt modelId="{0D375CF9-C42D-41F6-876D-D23A57FD5463}" type="pres">
      <dgm:prSet presAssocID="{A9049650-8969-47F5-8F7D-43CD9A8C7FEC}" presName="linComp" presStyleCnt="0"/>
      <dgm:spPr/>
    </dgm:pt>
    <dgm:pt modelId="{143BB3C8-1CBD-4E5C-837A-51031AAE2A7D}" type="pres">
      <dgm:prSet presAssocID="{9473EA94-1E6C-4F8A-B9A0-9048A11F7098}" presName="compNode" presStyleCnt="0"/>
      <dgm:spPr/>
    </dgm:pt>
    <dgm:pt modelId="{3CE7C3E4-8E3D-46A7-83F1-E84D9DAC8BD6}" type="pres">
      <dgm:prSet presAssocID="{9473EA94-1E6C-4F8A-B9A0-9048A11F7098}" presName="node" presStyleLbl="node1" presStyleIdx="0" presStyleCnt="4" custScaleY="83175">
        <dgm:presLayoutVars>
          <dgm:bulletEnabled val="1"/>
        </dgm:presLayoutVars>
      </dgm:prSet>
      <dgm:spPr/>
    </dgm:pt>
    <dgm:pt modelId="{56703FAB-25E4-4A63-9FA8-A6C10CE84EBB}" type="pres">
      <dgm:prSet presAssocID="{9473EA94-1E6C-4F8A-B9A0-9048A11F7098}" presName="invisiNode" presStyleLbl="node1" presStyleIdx="0" presStyleCnt="4"/>
      <dgm:spPr/>
    </dgm:pt>
    <dgm:pt modelId="{A0E21D45-B238-456A-AB48-E86679F7F785}" type="pres">
      <dgm:prSet presAssocID="{9473EA94-1E6C-4F8A-B9A0-9048A11F7098}" presName="imagNode" presStyleLbl="fgImgPlace1" presStyleIdx="0" presStyleCnt="4" custScaleY="141654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5000" r="-35000"/>
          </a:stretch>
        </a:blipFill>
      </dgm:spPr>
    </dgm:pt>
    <dgm:pt modelId="{3B5DEBA7-9246-4DD8-95AF-9E317BBD415F}" type="pres">
      <dgm:prSet presAssocID="{C7464CB0-A6F9-4E77-A4F7-CD0D696AD80C}" presName="sibTrans" presStyleLbl="sibTrans2D1" presStyleIdx="0" presStyleCnt="0"/>
      <dgm:spPr/>
    </dgm:pt>
    <dgm:pt modelId="{D39171C7-4F95-4B3B-8270-6000808873DB}" type="pres">
      <dgm:prSet presAssocID="{D355296F-5087-4A69-9A70-6D5C6B2638A1}" presName="compNode" presStyleCnt="0"/>
      <dgm:spPr/>
    </dgm:pt>
    <dgm:pt modelId="{9E7A1F7E-B503-4D8C-963B-B2A21B2E702E}" type="pres">
      <dgm:prSet presAssocID="{D355296F-5087-4A69-9A70-6D5C6B2638A1}" presName="node" presStyleLbl="node1" presStyleIdx="1" presStyleCnt="4" custScaleY="83175">
        <dgm:presLayoutVars>
          <dgm:bulletEnabled val="1"/>
        </dgm:presLayoutVars>
      </dgm:prSet>
      <dgm:spPr/>
    </dgm:pt>
    <dgm:pt modelId="{3B46662B-0EDB-421B-B230-3A3A3F7C82AB}" type="pres">
      <dgm:prSet presAssocID="{D355296F-5087-4A69-9A70-6D5C6B2638A1}" presName="invisiNode" presStyleLbl="node1" presStyleIdx="1" presStyleCnt="4"/>
      <dgm:spPr/>
    </dgm:pt>
    <dgm:pt modelId="{A17DB27C-4CAF-445B-A115-905D1B872504}" type="pres">
      <dgm:prSet presAssocID="{D355296F-5087-4A69-9A70-6D5C6B2638A1}" presName="imagNode" presStyleLbl="fgImgPlace1" presStyleIdx="1" presStyleCnt="4" custScaleY="141654"/>
      <dgm:spPr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</dgm:spPr>
    </dgm:pt>
    <dgm:pt modelId="{5A6C9D95-9522-40B5-9AD0-6EEC52D9962C}" type="pres">
      <dgm:prSet presAssocID="{58219090-40AB-47DF-9251-27C7EFE04113}" presName="sibTrans" presStyleLbl="sibTrans2D1" presStyleIdx="0" presStyleCnt="0"/>
      <dgm:spPr/>
    </dgm:pt>
    <dgm:pt modelId="{DC4FE2AF-A7A1-4B92-8E1B-E125B14AE82B}" type="pres">
      <dgm:prSet presAssocID="{63E5573C-7108-474B-8AA6-60BD4B36DB50}" presName="compNode" presStyleCnt="0"/>
      <dgm:spPr/>
    </dgm:pt>
    <dgm:pt modelId="{09D18B4F-B84F-4576-A2AD-4F763D633B54}" type="pres">
      <dgm:prSet presAssocID="{63E5573C-7108-474B-8AA6-60BD4B36DB50}" presName="node" presStyleLbl="node1" presStyleIdx="2" presStyleCnt="4" custScaleY="83175">
        <dgm:presLayoutVars>
          <dgm:bulletEnabled val="1"/>
        </dgm:presLayoutVars>
      </dgm:prSet>
      <dgm:spPr/>
    </dgm:pt>
    <dgm:pt modelId="{1944100F-4E94-48EF-9656-75422CA46A2E}" type="pres">
      <dgm:prSet presAssocID="{63E5573C-7108-474B-8AA6-60BD4B36DB50}" presName="invisiNode" presStyleLbl="node1" presStyleIdx="2" presStyleCnt="4"/>
      <dgm:spPr/>
    </dgm:pt>
    <dgm:pt modelId="{24477BB9-4568-4905-8B4C-5BBB0D8B3ACA}" type="pres">
      <dgm:prSet presAssocID="{63E5573C-7108-474B-8AA6-60BD4B36DB50}" presName="imagNode" presStyleLbl="fgImgPlace1" presStyleIdx="2" presStyleCnt="4" custScaleY="141654"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</dgm:spPr>
    </dgm:pt>
    <dgm:pt modelId="{2DF905B4-47FF-49E9-81F5-23FBBCDC21E2}" type="pres">
      <dgm:prSet presAssocID="{2C6195AA-3219-412E-939D-523CC1ACD1B2}" presName="sibTrans" presStyleLbl="sibTrans2D1" presStyleIdx="0" presStyleCnt="0"/>
      <dgm:spPr/>
    </dgm:pt>
    <dgm:pt modelId="{1B0DE425-730B-4F07-8EFE-FFC7F252155E}" type="pres">
      <dgm:prSet presAssocID="{74C913D5-1A08-4499-A220-20B70EF7E145}" presName="compNode" presStyleCnt="0"/>
      <dgm:spPr/>
    </dgm:pt>
    <dgm:pt modelId="{2DEB7026-6473-4489-A621-5C0EBBCB7D92}" type="pres">
      <dgm:prSet presAssocID="{74C913D5-1A08-4499-A220-20B70EF7E145}" presName="node" presStyleLbl="node1" presStyleIdx="3" presStyleCnt="4" custScaleY="83175">
        <dgm:presLayoutVars>
          <dgm:bulletEnabled val="1"/>
        </dgm:presLayoutVars>
      </dgm:prSet>
      <dgm:spPr/>
    </dgm:pt>
    <dgm:pt modelId="{F6E366D9-BFBE-4912-B648-B3999A684B08}" type="pres">
      <dgm:prSet presAssocID="{74C913D5-1A08-4499-A220-20B70EF7E145}" presName="invisiNode" presStyleLbl="node1" presStyleIdx="3" presStyleCnt="4"/>
      <dgm:spPr/>
    </dgm:pt>
    <dgm:pt modelId="{3165594A-57F0-4579-A76C-DE03A090171A}" type="pres">
      <dgm:prSet presAssocID="{74C913D5-1A08-4499-A220-20B70EF7E145}" presName="imagNode" presStyleLbl="fgImgPlace1" presStyleIdx="3" presStyleCnt="4" custScaleY="141654"/>
      <dgm:spPr>
        <a:blipFill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</dgm:spPr>
    </dgm:pt>
  </dgm:ptLst>
  <dgm:cxnLst>
    <dgm:cxn modelId="{ADB48306-C260-461D-A027-5374E581E0C6}" srcId="{A9049650-8969-47F5-8F7D-43CD9A8C7FEC}" destId="{9473EA94-1E6C-4F8A-B9A0-9048A11F7098}" srcOrd="0" destOrd="0" parTransId="{C5911471-B4B1-4DA7-B5C4-D45A7C37E64B}" sibTransId="{C7464CB0-A6F9-4E77-A4F7-CD0D696AD80C}"/>
    <dgm:cxn modelId="{07B4131C-D2E4-49C3-B7E7-D1853FAB11C2}" type="presOf" srcId="{9473EA94-1E6C-4F8A-B9A0-9048A11F7098}" destId="{3CE7C3E4-8E3D-46A7-83F1-E84D9DAC8BD6}" srcOrd="0" destOrd="0" presId="urn:microsoft.com/office/officeart/2005/8/layout/pList2"/>
    <dgm:cxn modelId="{BE023622-000C-4002-9747-EFF924BBDEF6}" srcId="{A9049650-8969-47F5-8F7D-43CD9A8C7FEC}" destId="{74C913D5-1A08-4499-A220-20B70EF7E145}" srcOrd="3" destOrd="0" parTransId="{4544CEB2-09F3-45F2-ABE5-4248963B41BE}" sibTransId="{3140D864-3EB5-4371-92F5-39091AD68EB7}"/>
    <dgm:cxn modelId="{934A983B-7D67-4E78-BC8C-A9EF185F58DA}" type="presOf" srcId="{A9049650-8969-47F5-8F7D-43CD9A8C7FEC}" destId="{77D6F688-41B6-49DC-875F-C7462C5DDB40}" srcOrd="0" destOrd="0" presId="urn:microsoft.com/office/officeart/2005/8/layout/pList2"/>
    <dgm:cxn modelId="{CFB75B64-DCFD-434A-9708-4FFF959C42B8}" srcId="{A9049650-8969-47F5-8F7D-43CD9A8C7FEC}" destId="{D355296F-5087-4A69-9A70-6D5C6B2638A1}" srcOrd="1" destOrd="0" parTransId="{D219D157-16F8-42E8-A190-298E3BD60C1D}" sibTransId="{58219090-40AB-47DF-9251-27C7EFE04113}"/>
    <dgm:cxn modelId="{1309A151-D827-4CE7-9631-3AAE3F6296BC}" srcId="{A9049650-8969-47F5-8F7D-43CD9A8C7FEC}" destId="{63E5573C-7108-474B-8AA6-60BD4B36DB50}" srcOrd="2" destOrd="0" parTransId="{9694CBEF-438E-4689-B73E-86DC1B2B3A2D}" sibTransId="{2C6195AA-3219-412E-939D-523CC1ACD1B2}"/>
    <dgm:cxn modelId="{16946977-23B8-48B4-A1B3-3642227F8FA7}" type="presOf" srcId="{58219090-40AB-47DF-9251-27C7EFE04113}" destId="{5A6C9D95-9522-40B5-9AD0-6EEC52D9962C}" srcOrd="0" destOrd="0" presId="urn:microsoft.com/office/officeart/2005/8/layout/pList2"/>
    <dgm:cxn modelId="{ABD5165A-43B7-48CE-948C-6D553666346F}" type="presOf" srcId="{74C913D5-1A08-4499-A220-20B70EF7E145}" destId="{2DEB7026-6473-4489-A621-5C0EBBCB7D92}" srcOrd="0" destOrd="0" presId="urn:microsoft.com/office/officeart/2005/8/layout/pList2"/>
    <dgm:cxn modelId="{3F054A8A-0265-4582-9B85-9EC73CC7813A}" type="presOf" srcId="{2C6195AA-3219-412E-939D-523CC1ACD1B2}" destId="{2DF905B4-47FF-49E9-81F5-23FBBCDC21E2}" srcOrd="0" destOrd="0" presId="urn:microsoft.com/office/officeart/2005/8/layout/pList2"/>
    <dgm:cxn modelId="{8C0DCF9B-8434-4C2A-9157-B95B7433093D}" type="presOf" srcId="{C7464CB0-A6F9-4E77-A4F7-CD0D696AD80C}" destId="{3B5DEBA7-9246-4DD8-95AF-9E317BBD415F}" srcOrd="0" destOrd="0" presId="urn:microsoft.com/office/officeart/2005/8/layout/pList2"/>
    <dgm:cxn modelId="{D94E369D-168B-41FA-A7F7-6669111EF0C6}" type="presOf" srcId="{D355296F-5087-4A69-9A70-6D5C6B2638A1}" destId="{9E7A1F7E-B503-4D8C-963B-B2A21B2E702E}" srcOrd="0" destOrd="0" presId="urn:microsoft.com/office/officeart/2005/8/layout/pList2"/>
    <dgm:cxn modelId="{CCE48EA3-8923-470D-8E02-D5038BE0AC00}" type="presOf" srcId="{63E5573C-7108-474B-8AA6-60BD4B36DB50}" destId="{09D18B4F-B84F-4576-A2AD-4F763D633B54}" srcOrd="0" destOrd="0" presId="urn:microsoft.com/office/officeart/2005/8/layout/pList2"/>
    <dgm:cxn modelId="{C454BACB-4C9F-40BC-BAB2-09D8D8085030}" type="presParOf" srcId="{77D6F688-41B6-49DC-875F-C7462C5DDB40}" destId="{FBF21EED-CA43-4B42-902E-A799B48FB9CF}" srcOrd="0" destOrd="0" presId="urn:microsoft.com/office/officeart/2005/8/layout/pList2"/>
    <dgm:cxn modelId="{0E331615-6F2A-4933-B9F6-E1D7E78EAB9A}" type="presParOf" srcId="{77D6F688-41B6-49DC-875F-C7462C5DDB40}" destId="{0D375CF9-C42D-41F6-876D-D23A57FD5463}" srcOrd="1" destOrd="0" presId="urn:microsoft.com/office/officeart/2005/8/layout/pList2"/>
    <dgm:cxn modelId="{47E2638F-D0F1-48E5-818A-607A88AEA4F9}" type="presParOf" srcId="{0D375CF9-C42D-41F6-876D-D23A57FD5463}" destId="{143BB3C8-1CBD-4E5C-837A-51031AAE2A7D}" srcOrd="0" destOrd="0" presId="urn:microsoft.com/office/officeart/2005/8/layout/pList2"/>
    <dgm:cxn modelId="{BED7E883-086E-42CA-A587-7FF863D60A3A}" type="presParOf" srcId="{143BB3C8-1CBD-4E5C-837A-51031AAE2A7D}" destId="{3CE7C3E4-8E3D-46A7-83F1-E84D9DAC8BD6}" srcOrd="0" destOrd="0" presId="urn:microsoft.com/office/officeart/2005/8/layout/pList2"/>
    <dgm:cxn modelId="{CC8045AA-241A-41E8-9102-32F3EDEBCAB7}" type="presParOf" srcId="{143BB3C8-1CBD-4E5C-837A-51031AAE2A7D}" destId="{56703FAB-25E4-4A63-9FA8-A6C10CE84EBB}" srcOrd="1" destOrd="0" presId="urn:microsoft.com/office/officeart/2005/8/layout/pList2"/>
    <dgm:cxn modelId="{2A423198-DAFB-4425-9B14-8BEEC8610368}" type="presParOf" srcId="{143BB3C8-1CBD-4E5C-837A-51031AAE2A7D}" destId="{A0E21D45-B238-456A-AB48-E86679F7F785}" srcOrd="2" destOrd="0" presId="urn:microsoft.com/office/officeart/2005/8/layout/pList2"/>
    <dgm:cxn modelId="{8E466C59-D22B-48D4-AB68-A5C738D09B84}" type="presParOf" srcId="{0D375CF9-C42D-41F6-876D-D23A57FD5463}" destId="{3B5DEBA7-9246-4DD8-95AF-9E317BBD415F}" srcOrd="1" destOrd="0" presId="urn:microsoft.com/office/officeart/2005/8/layout/pList2"/>
    <dgm:cxn modelId="{9AA3BD43-63C0-472C-9240-E98A9EDD43DC}" type="presParOf" srcId="{0D375CF9-C42D-41F6-876D-D23A57FD5463}" destId="{D39171C7-4F95-4B3B-8270-6000808873DB}" srcOrd="2" destOrd="0" presId="urn:microsoft.com/office/officeart/2005/8/layout/pList2"/>
    <dgm:cxn modelId="{99D5E953-52AF-4C67-9F7D-BD461C5D44C1}" type="presParOf" srcId="{D39171C7-4F95-4B3B-8270-6000808873DB}" destId="{9E7A1F7E-B503-4D8C-963B-B2A21B2E702E}" srcOrd="0" destOrd="0" presId="urn:microsoft.com/office/officeart/2005/8/layout/pList2"/>
    <dgm:cxn modelId="{05053F8A-E32B-4FCF-96EE-6EB5AE95042C}" type="presParOf" srcId="{D39171C7-4F95-4B3B-8270-6000808873DB}" destId="{3B46662B-0EDB-421B-B230-3A3A3F7C82AB}" srcOrd="1" destOrd="0" presId="urn:microsoft.com/office/officeart/2005/8/layout/pList2"/>
    <dgm:cxn modelId="{F595B0AB-0A6A-4AEE-B9EB-E6329F2EE213}" type="presParOf" srcId="{D39171C7-4F95-4B3B-8270-6000808873DB}" destId="{A17DB27C-4CAF-445B-A115-905D1B872504}" srcOrd="2" destOrd="0" presId="urn:microsoft.com/office/officeart/2005/8/layout/pList2"/>
    <dgm:cxn modelId="{85BD4A06-8E4B-4C60-B68F-FDD0E8D7A863}" type="presParOf" srcId="{0D375CF9-C42D-41F6-876D-D23A57FD5463}" destId="{5A6C9D95-9522-40B5-9AD0-6EEC52D9962C}" srcOrd="3" destOrd="0" presId="urn:microsoft.com/office/officeart/2005/8/layout/pList2"/>
    <dgm:cxn modelId="{D1DDD119-1452-42E3-AADE-010020244C8A}" type="presParOf" srcId="{0D375CF9-C42D-41F6-876D-D23A57FD5463}" destId="{DC4FE2AF-A7A1-4B92-8E1B-E125B14AE82B}" srcOrd="4" destOrd="0" presId="urn:microsoft.com/office/officeart/2005/8/layout/pList2"/>
    <dgm:cxn modelId="{5B5569C1-7508-4CA8-913E-4ABC995F365F}" type="presParOf" srcId="{DC4FE2AF-A7A1-4B92-8E1B-E125B14AE82B}" destId="{09D18B4F-B84F-4576-A2AD-4F763D633B54}" srcOrd="0" destOrd="0" presId="urn:microsoft.com/office/officeart/2005/8/layout/pList2"/>
    <dgm:cxn modelId="{EAB51D3B-4CC7-4AFC-A5A0-51405326FE2D}" type="presParOf" srcId="{DC4FE2AF-A7A1-4B92-8E1B-E125B14AE82B}" destId="{1944100F-4E94-48EF-9656-75422CA46A2E}" srcOrd="1" destOrd="0" presId="urn:microsoft.com/office/officeart/2005/8/layout/pList2"/>
    <dgm:cxn modelId="{B013947B-56BD-4196-9BA4-3BE1E8A85239}" type="presParOf" srcId="{DC4FE2AF-A7A1-4B92-8E1B-E125B14AE82B}" destId="{24477BB9-4568-4905-8B4C-5BBB0D8B3ACA}" srcOrd="2" destOrd="0" presId="urn:microsoft.com/office/officeart/2005/8/layout/pList2"/>
    <dgm:cxn modelId="{8BC02B6D-1F6E-4C5B-BA51-25698FA75AB5}" type="presParOf" srcId="{0D375CF9-C42D-41F6-876D-D23A57FD5463}" destId="{2DF905B4-47FF-49E9-81F5-23FBBCDC21E2}" srcOrd="5" destOrd="0" presId="urn:microsoft.com/office/officeart/2005/8/layout/pList2"/>
    <dgm:cxn modelId="{B52E560F-2EFF-458F-981A-74AD9841EA8E}" type="presParOf" srcId="{0D375CF9-C42D-41F6-876D-D23A57FD5463}" destId="{1B0DE425-730B-4F07-8EFE-FFC7F252155E}" srcOrd="6" destOrd="0" presId="urn:microsoft.com/office/officeart/2005/8/layout/pList2"/>
    <dgm:cxn modelId="{3BF238A7-1F75-46EA-87DD-141805480DC4}" type="presParOf" srcId="{1B0DE425-730B-4F07-8EFE-FFC7F252155E}" destId="{2DEB7026-6473-4489-A621-5C0EBBCB7D92}" srcOrd="0" destOrd="0" presId="urn:microsoft.com/office/officeart/2005/8/layout/pList2"/>
    <dgm:cxn modelId="{F8A2CE1A-8927-462E-AA93-84F132D0F516}" type="presParOf" srcId="{1B0DE425-730B-4F07-8EFE-FFC7F252155E}" destId="{F6E366D9-BFBE-4912-B648-B3999A684B08}" srcOrd="1" destOrd="0" presId="urn:microsoft.com/office/officeart/2005/8/layout/pList2"/>
    <dgm:cxn modelId="{B8A41EDA-C987-4B75-9395-8DD14A43D05D}" type="presParOf" srcId="{1B0DE425-730B-4F07-8EFE-FFC7F252155E}" destId="{3165594A-57F0-4579-A76C-DE03A090171A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8FC243-5CCF-433D-BC83-BA8B3CF7ACA3}">
      <dsp:nvSpPr>
        <dsp:cNvPr id="0" name=""/>
        <dsp:cNvSpPr/>
      </dsp:nvSpPr>
      <dsp:spPr>
        <a:xfrm>
          <a:off x="0" y="133713"/>
          <a:ext cx="7705816" cy="61408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DF4982-0837-4164-9C0A-7A7ADB5BD24B}">
      <dsp:nvSpPr>
        <dsp:cNvPr id="0" name=""/>
        <dsp:cNvSpPr/>
      </dsp:nvSpPr>
      <dsp:spPr>
        <a:xfrm>
          <a:off x="185759" y="142126"/>
          <a:ext cx="338075" cy="33774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224D12-755A-4D1E-8C94-3BC9FB46F883}">
      <dsp:nvSpPr>
        <dsp:cNvPr id="0" name=""/>
        <dsp:cNvSpPr/>
      </dsp:nvSpPr>
      <dsp:spPr>
        <a:xfrm>
          <a:off x="709595" y="3957"/>
          <a:ext cx="6964162" cy="6716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083" tIns="71083" rIns="71083" bIns="71083" numCol="1" spcCol="1270" anchor="ctr" anchorCtr="0">
          <a:noAutofit/>
        </a:bodyPr>
        <a:lstStyle/>
        <a:p>
          <a:pPr marL="0" lvl="0" indent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1700" kern="1200" dirty="0"/>
            <a:t> </a:t>
          </a:r>
          <a:r>
            <a:rPr lang="ar-EG" sz="2000" kern="1200" dirty="0"/>
            <a:t>هي الهواء اللي ب</a:t>
          </a:r>
          <a:r>
            <a:rPr lang="ar-SA" sz="2000" kern="1200" dirty="0"/>
            <a:t>ـ </a:t>
          </a:r>
          <a:r>
            <a:rPr lang="ar-EG" sz="2000" kern="1200" dirty="0"/>
            <a:t>نتنفس</a:t>
          </a:r>
          <a:r>
            <a:rPr lang="ar-SA" sz="2000" kern="1200" dirty="0"/>
            <a:t>ه</a:t>
          </a:r>
          <a:r>
            <a:rPr lang="ar-EG" sz="2000" kern="1200" dirty="0"/>
            <a:t> اللي جي من البحر والشجر</a:t>
          </a:r>
          <a:r>
            <a:rPr lang="ar-EG" sz="1700" kern="1200" dirty="0"/>
            <a:t>.</a:t>
          </a:r>
          <a:r>
            <a:rPr lang="en-US" sz="1700" kern="1200" dirty="0"/>
            <a:t> </a:t>
          </a:r>
        </a:p>
      </dsp:txBody>
      <dsp:txXfrm>
        <a:off x="709595" y="3957"/>
        <a:ext cx="6964162" cy="671652"/>
      </dsp:txXfrm>
    </dsp:sp>
    <dsp:sp modelId="{6E7A3711-EF5C-48F9-B39E-72879216B37B}">
      <dsp:nvSpPr>
        <dsp:cNvPr id="0" name=""/>
        <dsp:cNvSpPr/>
      </dsp:nvSpPr>
      <dsp:spPr>
        <a:xfrm>
          <a:off x="0" y="843523"/>
          <a:ext cx="7705816" cy="61408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051BC7-6912-493D-BBE0-CE1B737B06A1}">
      <dsp:nvSpPr>
        <dsp:cNvPr id="0" name=""/>
        <dsp:cNvSpPr/>
      </dsp:nvSpPr>
      <dsp:spPr>
        <a:xfrm>
          <a:off x="125464" y="981692"/>
          <a:ext cx="458667" cy="33774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18000" b="-18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73B07C-6832-434E-AD72-C98F7476AC67}">
      <dsp:nvSpPr>
        <dsp:cNvPr id="0" name=""/>
        <dsp:cNvSpPr/>
      </dsp:nvSpPr>
      <dsp:spPr>
        <a:xfrm>
          <a:off x="719693" y="843523"/>
          <a:ext cx="6964162" cy="6716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083" tIns="71083" rIns="71083" bIns="71083" numCol="1" spcCol="1270" anchor="ctr" anchorCtr="0">
          <a:noAutofit/>
        </a:bodyPr>
        <a:lstStyle/>
        <a:p>
          <a:pPr marL="0" lvl="0" indent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1700" kern="1200" dirty="0"/>
            <a:t> </a:t>
          </a:r>
          <a:r>
            <a:rPr lang="ar-EG" sz="2400" kern="1200" dirty="0"/>
            <a:t>هي الميه اللي ب</a:t>
          </a:r>
          <a:r>
            <a:rPr lang="ar-SA" sz="2400" kern="1200" dirty="0"/>
            <a:t>ـ </a:t>
          </a:r>
          <a:r>
            <a:rPr lang="ar-EG" sz="2400" kern="1200" dirty="0"/>
            <a:t>نشربها</a:t>
          </a:r>
          <a:r>
            <a:rPr lang="ar-EG" sz="1700" kern="1200" dirty="0"/>
            <a:t>. </a:t>
          </a:r>
          <a:r>
            <a:rPr lang="en-US" sz="1700" kern="1200" dirty="0"/>
            <a:t> </a:t>
          </a:r>
        </a:p>
      </dsp:txBody>
      <dsp:txXfrm>
        <a:off x="719693" y="843523"/>
        <a:ext cx="6964162" cy="671652"/>
      </dsp:txXfrm>
    </dsp:sp>
    <dsp:sp modelId="{7CF96E91-54F3-4A05-B284-444492ACC3DA}">
      <dsp:nvSpPr>
        <dsp:cNvPr id="0" name=""/>
        <dsp:cNvSpPr/>
      </dsp:nvSpPr>
      <dsp:spPr>
        <a:xfrm>
          <a:off x="0" y="1683089"/>
          <a:ext cx="7705816" cy="61408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FCC111-A029-4FEE-B1C9-DA6828478832}">
      <dsp:nvSpPr>
        <dsp:cNvPr id="0" name=""/>
        <dsp:cNvSpPr/>
      </dsp:nvSpPr>
      <dsp:spPr>
        <a:xfrm>
          <a:off x="185759" y="1821258"/>
          <a:ext cx="338075" cy="33774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0619FB-2BCF-4779-8C18-57AC5CF0DEB4}">
      <dsp:nvSpPr>
        <dsp:cNvPr id="0" name=""/>
        <dsp:cNvSpPr/>
      </dsp:nvSpPr>
      <dsp:spPr>
        <a:xfrm>
          <a:off x="709595" y="1683089"/>
          <a:ext cx="6964162" cy="6716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083" tIns="71083" rIns="71083" bIns="71083" numCol="1" spcCol="1270" anchor="ctr" anchorCtr="0">
          <a:noAutofit/>
        </a:bodyPr>
        <a:lstStyle/>
        <a:p>
          <a:pPr marL="0" lvl="0" indent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1700" kern="1200" dirty="0"/>
            <a:t> </a:t>
          </a:r>
          <a:r>
            <a:rPr lang="ar-EG" sz="2400" kern="1200" dirty="0"/>
            <a:t>هي الارض اللي </a:t>
          </a:r>
          <a:r>
            <a:rPr lang="ar-SA" sz="2400" kern="1200" dirty="0"/>
            <a:t>بـ </a:t>
          </a:r>
          <a:r>
            <a:rPr lang="ar-EG" sz="2400" kern="1200" dirty="0"/>
            <a:t>نزرعها</a:t>
          </a:r>
          <a:r>
            <a:rPr lang="ar-EG" sz="1700" kern="1200" dirty="0"/>
            <a:t>. </a:t>
          </a:r>
          <a:r>
            <a:rPr lang="en-US" sz="1700" kern="1200" dirty="0"/>
            <a:t> </a:t>
          </a:r>
        </a:p>
      </dsp:txBody>
      <dsp:txXfrm>
        <a:off x="709595" y="1683089"/>
        <a:ext cx="6964162" cy="671652"/>
      </dsp:txXfrm>
    </dsp:sp>
    <dsp:sp modelId="{4EA74A52-B8D1-4500-AF6C-F1BACBE0F91B}">
      <dsp:nvSpPr>
        <dsp:cNvPr id="0" name=""/>
        <dsp:cNvSpPr/>
      </dsp:nvSpPr>
      <dsp:spPr>
        <a:xfrm>
          <a:off x="0" y="2522656"/>
          <a:ext cx="7705816" cy="61408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7FEE65-4B17-4130-9DED-DA276B624C22}">
      <dsp:nvSpPr>
        <dsp:cNvPr id="0" name=""/>
        <dsp:cNvSpPr/>
      </dsp:nvSpPr>
      <dsp:spPr>
        <a:xfrm>
          <a:off x="185759" y="2659691"/>
          <a:ext cx="338075" cy="34001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FF386A-1D1E-4F76-9BAE-CB3AE5A93425}">
      <dsp:nvSpPr>
        <dsp:cNvPr id="0" name=""/>
        <dsp:cNvSpPr/>
      </dsp:nvSpPr>
      <dsp:spPr>
        <a:xfrm>
          <a:off x="709595" y="2522656"/>
          <a:ext cx="6964162" cy="6716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083" tIns="71083" rIns="71083" bIns="71083" numCol="1" spcCol="1270" anchor="ctr" anchorCtr="0">
          <a:noAutofit/>
        </a:bodyPr>
        <a:lstStyle/>
        <a:p>
          <a:pPr marL="0" lvl="0" indent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1700" kern="1200" dirty="0"/>
            <a:t> </a:t>
          </a:r>
          <a:r>
            <a:rPr lang="ar-EG" sz="2400" kern="1200" dirty="0"/>
            <a:t>هي البحر اللي السياح ب</a:t>
          </a:r>
          <a:r>
            <a:rPr lang="ar-SA" sz="2400" kern="1200" dirty="0"/>
            <a:t>ـ ي</a:t>
          </a:r>
          <a:r>
            <a:rPr lang="ar-EG" sz="2400" kern="1200" dirty="0"/>
            <a:t>يجوا</a:t>
          </a:r>
          <a:r>
            <a:rPr lang="ar-SA" sz="2400" kern="1200" dirty="0"/>
            <a:t> ليه و ناكل منه سمك</a:t>
          </a:r>
          <a:r>
            <a:rPr lang="ar-EG" sz="2400" kern="1200" dirty="0"/>
            <a:t>. </a:t>
          </a:r>
          <a:r>
            <a:rPr lang="en-US" sz="2400" kern="1200" dirty="0"/>
            <a:t> </a:t>
          </a:r>
          <a:endParaRPr lang="en-US" sz="1700" kern="1200" dirty="0"/>
        </a:p>
      </dsp:txBody>
      <dsp:txXfrm>
        <a:off x="709595" y="2522656"/>
        <a:ext cx="6964162" cy="671652"/>
      </dsp:txXfrm>
    </dsp:sp>
    <dsp:sp modelId="{F9D8B658-AE2B-402B-A77F-75DB13EB9E10}">
      <dsp:nvSpPr>
        <dsp:cNvPr id="0" name=""/>
        <dsp:cNvSpPr/>
      </dsp:nvSpPr>
      <dsp:spPr>
        <a:xfrm>
          <a:off x="0" y="3362222"/>
          <a:ext cx="7705816" cy="61408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56B8D0-D777-4BD1-BD16-9EB363627F18}">
      <dsp:nvSpPr>
        <dsp:cNvPr id="0" name=""/>
        <dsp:cNvSpPr/>
      </dsp:nvSpPr>
      <dsp:spPr>
        <a:xfrm>
          <a:off x="185759" y="3500390"/>
          <a:ext cx="338075" cy="337745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A2088D-20D7-48A4-9708-72AA7777B1BA}">
      <dsp:nvSpPr>
        <dsp:cNvPr id="0" name=""/>
        <dsp:cNvSpPr/>
      </dsp:nvSpPr>
      <dsp:spPr>
        <a:xfrm>
          <a:off x="709595" y="3362222"/>
          <a:ext cx="6964162" cy="6716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083" tIns="71083" rIns="71083" bIns="71083" numCol="1" spcCol="1270" anchor="ctr" anchorCtr="0">
          <a:noAutofit/>
        </a:bodyPr>
        <a:lstStyle/>
        <a:p>
          <a:pPr marL="0" lvl="0" indent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1700" kern="1200" dirty="0"/>
            <a:t> </a:t>
          </a:r>
          <a:r>
            <a:rPr lang="ar-EG" sz="2000" kern="1200" dirty="0"/>
            <a:t>هي الطبيعة </a:t>
          </a:r>
          <a:r>
            <a:rPr lang="ar-SA" sz="2000" kern="1200" dirty="0"/>
            <a:t>الحية زي</a:t>
          </a:r>
          <a:r>
            <a:rPr lang="ar-EG" sz="2000" kern="1200" dirty="0"/>
            <a:t> جميع الحيوانات، الطيور، الاسماك والنباتات اللي حو</a:t>
          </a:r>
          <a:r>
            <a:rPr lang="ar-SA" sz="2000" kern="1200" dirty="0"/>
            <a:t>ا</a:t>
          </a:r>
          <a:r>
            <a:rPr lang="ar-EG" sz="2000" kern="1200" dirty="0"/>
            <a:t>لينا.</a:t>
          </a:r>
          <a:r>
            <a:rPr lang="en-US" sz="2000" kern="1200" dirty="0"/>
            <a:t> </a:t>
          </a:r>
          <a:endParaRPr lang="en-US" sz="1700" kern="1200" dirty="0"/>
        </a:p>
      </dsp:txBody>
      <dsp:txXfrm>
        <a:off x="709595" y="3362222"/>
        <a:ext cx="6964162" cy="671652"/>
      </dsp:txXfrm>
    </dsp:sp>
    <dsp:sp modelId="{B5297B5B-A919-44BA-B2DC-EC106CABDCC7}">
      <dsp:nvSpPr>
        <dsp:cNvPr id="0" name=""/>
        <dsp:cNvSpPr/>
      </dsp:nvSpPr>
      <dsp:spPr>
        <a:xfrm>
          <a:off x="0" y="4201788"/>
          <a:ext cx="7705816" cy="61408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6D472D-8A31-4EA7-BBDC-F5A7D562C940}">
      <dsp:nvSpPr>
        <dsp:cNvPr id="0" name=""/>
        <dsp:cNvSpPr/>
      </dsp:nvSpPr>
      <dsp:spPr>
        <a:xfrm>
          <a:off x="185759" y="4339956"/>
          <a:ext cx="338075" cy="337745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049EE3-B545-47A7-8E54-C689373F0B46}">
      <dsp:nvSpPr>
        <dsp:cNvPr id="0" name=""/>
        <dsp:cNvSpPr/>
      </dsp:nvSpPr>
      <dsp:spPr>
        <a:xfrm>
          <a:off x="709595" y="4201788"/>
          <a:ext cx="6964162" cy="6716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083" tIns="71083" rIns="71083" bIns="71083" numCol="1" spcCol="1270" anchor="ctr" anchorCtr="0">
          <a:noAutofit/>
        </a:bodyPr>
        <a:lstStyle/>
        <a:p>
          <a:pPr marL="0" lvl="0" indent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EG" sz="1900" kern="1200" dirty="0"/>
            <a:t> </a:t>
          </a:r>
          <a:r>
            <a:rPr lang="ar-SA" sz="2400" kern="1200" dirty="0"/>
            <a:t>البشر</a:t>
          </a:r>
          <a:r>
            <a:rPr lang="ar-EG" sz="2400" kern="1200" dirty="0"/>
            <a:t> جزء من البيئة، </a:t>
          </a:r>
          <a:r>
            <a:rPr lang="ar-SA" sz="2400" kern="1200" dirty="0"/>
            <a:t>و حياتنا </a:t>
          </a:r>
          <a:r>
            <a:rPr lang="ar-EG" sz="2400" kern="1200" dirty="0"/>
            <a:t>معتمد</a:t>
          </a:r>
          <a:r>
            <a:rPr lang="ar-SA" sz="2400" kern="1200" dirty="0"/>
            <a:t>ة</a:t>
          </a:r>
          <a:r>
            <a:rPr lang="ar-EG" sz="2400" kern="1200" dirty="0"/>
            <a:t> على صحتها.</a:t>
          </a:r>
          <a:endParaRPr lang="en-US" sz="1900" kern="1200" dirty="0"/>
        </a:p>
      </dsp:txBody>
      <dsp:txXfrm>
        <a:off x="709595" y="4201788"/>
        <a:ext cx="6964162" cy="6716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F21EED-CA43-4B42-902E-A799B48FB9CF}">
      <dsp:nvSpPr>
        <dsp:cNvPr id="0" name=""/>
        <dsp:cNvSpPr/>
      </dsp:nvSpPr>
      <dsp:spPr>
        <a:xfrm>
          <a:off x="0" y="264516"/>
          <a:ext cx="11825055" cy="1892069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0E21D45-B238-456A-AB48-E86679F7F785}">
      <dsp:nvSpPr>
        <dsp:cNvPr id="0" name=""/>
        <dsp:cNvSpPr/>
      </dsp:nvSpPr>
      <dsp:spPr>
        <a:xfrm>
          <a:off x="358008" y="99411"/>
          <a:ext cx="2583497" cy="247581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5000" r="-35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E7C3E4-8E3D-46A7-83F1-E84D9DAC8BD6}">
      <dsp:nvSpPr>
        <dsp:cNvPr id="0" name=""/>
        <dsp:cNvSpPr/>
      </dsp:nvSpPr>
      <dsp:spPr>
        <a:xfrm rot="10800000">
          <a:off x="358008" y="2774048"/>
          <a:ext cx="2583497" cy="2422873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7152" tIns="327152" rIns="327152" bIns="327152" numCol="1" spcCol="1270" anchor="t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4600" b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الدفن</a:t>
          </a:r>
          <a:endParaRPr lang="en-US" sz="46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432520" y="2774048"/>
        <a:ext cx="2434473" cy="2348361"/>
      </dsp:txXfrm>
    </dsp:sp>
    <dsp:sp modelId="{A17DB27C-4CAF-445B-A115-905D1B872504}">
      <dsp:nvSpPr>
        <dsp:cNvPr id="0" name=""/>
        <dsp:cNvSpPr/>
      </dsp:nvSpPr>
      <dsp:spPr>
        <a:xfrm>
          <a:off x="3199855" y="99411"/>
          <a:ext cx="2583497" cy="247581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7A1F7E-B503-4D8C-963B-B2A21B2E702E}">
      <dsp:nvSpPr>
        <dsp:cNvPr id="0" name=""/>
        <dsp:cNvSpPr/>
      </dsp:nvSpPr>
      <dsp:spPr>
        <a:xfrm rot="10800000">
          <a:off x="3199855" y="2774048"/>
          <a:ext cx="2583497" cy="2422873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3">
                <a:hueOff val="99431"/>
                <a:satOff val="14485"/>
                <a:lumOff val="359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99431"/>
                <a:satOff val="14485"/>
                <a:lumOff val="359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99431"/>
                <a:satOff val="14485"/>
                <a:lumOff val="359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7152" tIns="327152" rIns="327152" bIns="327152" numCol="1" spcCol="1270" anchor="t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46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الحرق</a:t>
          </a:r>
          <a:endParaRPr lang="en-US" sz="4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3274367" y="2774048"/>
        <a:ext cx="2434473" cy="2348361"/>
      </dsp:txXfrm>
    </dsp:sp>
    <dsp:sp modelId="{24477BB9-4568-4905-8B4C-5BBB0D8B3ACA}">
      <dsp:nvSpPr>
        <dsp:cNvPr id="0" name=""/>
        <dsp:cNvSpPr/>
      </dsp:nvSpPr>
      <dsp:spPr>
        <a:xfrm>
          <a:off x="6041702" y="99411"/>
          <a:ext cx="2583497" cy="247581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D18B4F-B84F-4576-A2AD-4F763D633B54}">
      <dsp:nvSpPr>
        <dsp:cNvPr id="0" name=""/>
        <dsp:cNvSpPr/>
      </dsp:nvSpPr>
      <dsp:spPr>
        <a:xfrm rot="10800000">
          <a:off x="6041702" y="2774048"/>
          <a:ext cx="2583497" cy="2422873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3">
                <a:hueOff val="198862"/>
                <a:satOff val="28970"/>
                <a:lumOff val="718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98862"/>
                <a:satOff val="28970"/>
                <a:lumOff val="718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98862"/>
                <a:satOff val="28970"/>
                <a:lumOff val="718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7152" tIns="327152" rIns="327152" bIns="327152" numCol="1" spcCol="1270" anchor="t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46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التدوير</a:t>
          </a:r>
          <a:endParaRPr lang="en-US" sz="4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6116214" y="2774048"/>
        <a:ext cx="2434473" cy="2348361"/>
      </dsp:txXfrm>
    </dsp:sp>
    <dsp:sp modelId="{3165594A-57F0-4579-A76C-DE03A090171A}">
      <dsp:nvSpPr>
        <dsp:cNvPr id="0" name=""/>
        <dsp:cNvSpPr/>
      </dsp:nvSpPr>
      <dsp:spPr>
        <a:xfrm>
          <a:off x="8883549" y="99411"/>
          <a:ext cx="2583497" cy="247581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EB7026-6473-4489-A621-5C0EBBCB7D92}">
      <dsp:nvSpPr>
        <dsp:cNvPr id="0" name=""/>
        <dsp:cNvSpPr/>
      </dsp:nvSpPr>
      <dsp:spPr>
        <a:xfrm rot="10800000">
          <a:off x="8883549" y="2774048"/>
          <a:ext cx="2583497" cy="2422873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3">
                <a:hueOff val="298293"/>
                <a:satOff val="43455"/>
                <a:lumOff val="1078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98293"/>
                <a:satOff val="43455"/>
                <a:lumOff val="1078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98293"/>
                <a:satOff val="43455"/>
                <a:lumOff val="1078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7152" tIns="327152" rIns="327152" bIns="327152" numCol="1" spcCol="1270" anchor="t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46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الطبيعة</a:t>
          </a:r>
          <a:endParaRPr lang="en-US" sz="4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8958061" y="2774048"/>
        <a:ext cx="2434473" cy="23483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E08F2E-5F06-4CE2-A139-452A1382A6F0}" type="datetimeFigureOut">
              <a:rPr lang="en-US"/>
              <a:t>10/22/2023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28588A-5C4E-401A-AECC-B6F63A9DE96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99797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2-21T13:47:03.9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14776 0 0,'0'0'0'0'0,"0"0"0"0"0,0 0 0 0 0,0 0 232 0 0,0 0 8 0 0,0 0-11688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9-12-21T13:47:05.402"/>
    </inkml:context>
    <inkml:brush xml:id="br0">
      <inkml:brushProperty name="width" value="0.1" units="cm"/>
      <inkml:brushProperty name="height" value="0.1" units="cm"/>
      <inkml:brushProperty name="color" value="#333333"/>
    </inkml:brush>
  </inkml:definitions>
  <inkml:trace contextRef="#ctx0" brushRef="#br0">0 1 15272 0 0,'0'0'0'0'0,"0"0"0"0"0,0 0 0 0 0,0 0-560 0 0,0 0-8 0 0,0 0-10040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4C5DC6-1594-414D-9341-ABA08739246C}" type="datetimeFigureOut">
              <a:rPr lang="en-US"/>
              <a:t>10/22/2023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542409-6A04-4DC6-AC3A-D3758287A8F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1150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829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600200" y="0"/>
            <a:ext cx="5029200" cy="5943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777" y="3019706"/>
            <a:ext cx="4846320" cy="23876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777" y="5381894"/>
            <a:ext cx="4846320" cy="448056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8" name="Picture 7" descr="Puffy white clouds in deep blue sky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7400"/>
            <a:ext cx="1490472" cy="3886200"/>
          </a:xfrm>
          <a:prstGeom prst="rect">
            <a:avLst/>
          </a:prstGeom>
        </p:spPr>
      </p:pic>
      <p:pic>
        <p:nvPicPr>
          <p:cNvPr id="10" name="Picture 9" descr="Closeup of plant shoot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128" y="2057400"/>
            <a:ext cx="2060767" cy="3886200"/>
          </a:xfrm>
          <a:prstGeom prst="rect">
            <a:avLst/>
          </a:prstGeom>
        </p:spPr>
      </p:pic>
      <p:pic>
        <p:nvPicPr>
          <p:cNvPr id="11" name="Picture 10" descr="Waves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7400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73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55A74-0919-413E-865C-E0E8D1722ED7}" type="datetime1">
              <a:rPr lang="en-US" smtClean="0"/>
              <a:pPr/>
              <a:t>10/22/2023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72070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190500"/>
            <a:ext cx="2057400" cy="59864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90500"/>
            <a:ext cx="7734300" cy="59864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FE46A-5893-4F80-829A-F37AF8AAC03B}" type="datetime1">
              <a:rPr lang="en-US" smtClean="0"/>
              <a:pPr/>
              <a:t>10/22/2023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102101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10/22/2023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340511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00199" y="2059146"/>
            <a:ext cx="7199696" cy="388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777" y="2263913"/>
            <a:ext cx="6949440" cy="3143393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777" y="5381893"/>
            <a:ext cx="6949440" cy="449523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Closeup of green plants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9146"/>
            <a:ext cx="1490472" cy="3886200"/>
          </a:xfrm>
          <a:prstGeom prst="rect">
            <a:avLst/>
          </a:prstGeom>
        </p:spPr>
      </p:pic>
      <p:pic>
        <p:nvPicPr>
          <p:cNvPr id="9" name="Picture 8" descr="Waves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9146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9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768">
          <p15:clr>
            <a:srgbClr val="FDE53C"/>
          </p15:clr>
        </p15:guide>
        <p15:guide id="2" orient="horz" pos="1296">
          <p15:clr>
            <a:srgbClr val="FDE53C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09700" y="1556281"/>
            <a:ext cx="4610099" cy="4620682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56281"/>
            <a:ext cx="4609775" cy="4620682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66BA0-BF77-43AC-894A-20AD8220B887}" type="datetime1">
              <a:rPr lang="en-US" smtClean="0"/>
              <a:pPr/>
              <a:t>10/22/2023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78168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09699" y="1554480"/>
            <a:ext cx="4608576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09699" y="2434147"/>
            <a:ext cx="4608576" cy="3811271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554480"/>
            <a:ext cx="4610100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34147"/>
            <a:ext cx="4610100" cy="3811271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81B4D-F060-418E-A958-B2BDC1A258F8}" type="datetime1">
              <a:rPr lang="en-US" smtClean="0"/>
              <a:pPr/>
              <a:t>10/22/2023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82718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6AC23-C97B-41FB-9B89-C7FE0FB631CA}" type="datetime1">
              <a:rPr lang="en-US" smtClean="0"/>
              <a:pPr/>
              <a:t>10/22/2023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46587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B9673-AC7F-4F1F-84E4-F0E5EAAE106D}" type="datetime1">
              <a:rPr lang="en-US" smtClean="0"/>
              <a:pPr/>
              <a:t>10/22/2023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110739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2434" y="919616"/>
            <a:ext cx="4155622" cy="2532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9699" y="915923"/>
            <a:ext cx="5216979" cy="5065776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82434" y="3502152"/>
            <a:ext cx="4155622" cy="2479548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A3310-D664-4933-9402-AB5DB0887727}" type="datetime1">
              <a:rPr lang="en-US" smtClean="0"/>
              <a:pPr/>
              <a:t>10/22/2023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302354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2435" y="919616"/>
            <a:ext cx="4155622" cy="2532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0" y="915923"/>
            <a:ext cx="6626677" cy="5065776"/>
          </a:xfrm>
        </p:spPr>
        <p:txBody>
          <a:bodyPr tIns="1371600">
            <a:normAutofit/>
          </a:bodyPr>
          <a:lstStyle>
            <a:lvl1pPr marL="0" indent="0" algn="ctr">
              <a:spcBef>
                <a:spcPts val="0"/>
              </a:spcBef>
              <a:buNone/>
              <a:defRPr sz="2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82435" y="3502152"/>
            <a:ext cx="4155622" cy="2479547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47A63-5E3D-469C-A0D1-119323F4F95E}" type="datetime1">
              <a:rPr lang="en-US" smtClean="0"/>
              <a:pPr/>
              <a:t>10/22/2023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1642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629400"/>
            <a:ext cx="1499616" cy="228600"/>
          </a:xfrm>
          <a:prstGeom prst="rect">
            <a:avLst/>
          </a:prstGeom>
          <a:gradFill>
            <a:gsLst>
              <a:gs pos="0">
                <a:schemeClr val="accent1">
                  <a:lumMod val="15000"/>
                  <a:lumOff val="85000"/>
                </a:schemeClr>
              </a:gs>
              <a:gs pos="100000">
                <a:schemeClr val="accent1">
                  <a:lumMod val="15000"/>
                  <a:lumOff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1609344" y="6629400"/>
            <a:ext cx="10582656" cy="228600"/>
          </a:xfrm>
          <a:prstGeom prst="rect">
            <a:avLst/>
          </a:prstGeom>
          <a:gradFill>
            <a:gsLst>
              <a:gs pos="0">
                <a:schemeClr val="accent1">
                  <a:lumMod val="35000"/>
                  <a:lumOff val="65000"/>
                </a:schemeClr>
              </a:gs>
              <a:gs pos="100000">
                <a:schemeClr val="accent1">
                  <a:lumMod val="35000"/>
                  <a:lumOff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0027" y="1566001"/>
            <a:ext cx="9371948" cy="4620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CD8D479-8942-46E8-A226-A4E01F7A10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3403" y="6629400"/>
            <a:ext cx="100066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E56E745-E731-42F7-BC46-83DD513FC98F}" type="datetime1">
              <a:rPr lang="en-US" smtClean="0"/>
              <a:pPr/>
              <a:t>10/22/2023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046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spcBef>
          <a:spcPct val="0"/>
        </a:spcBef>
        <a:buNone/>
        <a:defRPr sz="34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10312" indent="-210312" algn="l" defTabSz="91440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38912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76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05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338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3624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5910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19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jdorganizer.blogspot.com/2012/01/plastic-grocery-bags-put-to-good-reuse.html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hyperlink" Target="https://creativecommons.org/licenses/by-nc-sa/3.0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ingle-stream_recycling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4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png"/><Relationship Id="rId3" Type="http://schemas.openxmlformats.org/officeDocument/2006/relationships/slideLayout" Target="../slideLayouts/slideLayout8.xml"/><Relationship Id="rId7" Type="http://schemas.openxmlformats.org/officeDocument/2006/relationships/customXml" Target="../ink/ink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0.png"/><Relationship Id="rId5" Type="http://schemas.openxmlformats.org/officeDocument/2006/relationships/customXml" Target="../ink/ink1.xml"/><Relationship Id="rId4" Type="http://schemas.openxmlformats.org/officeDocument/2006/relationships/image" Target="../media/image49.png"/><Relationship Id="rId9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f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f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theconversation.com/factcheck-do-australians-with-an-average-seafood-diet-ingest-11-000-pieces-of-plastic-a-year-55145" TargetMode="External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ell.stackexchange.com/questions/129301/tupperware-means-just-for-tupperware-product-or-plastic-container-in-general" TargetMode="External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77.svg"/><Relationship Id="rId4" Type="http://schemas.openxmlformats.org/officeDocument/2006/relationships/image" Target="../media/image7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flickr.com/photos/mundanerossiya/2676649071" TargetMode="External"/><Relationship Id="rId7" Type="http://schemas.openxmlformats.org/officeDocument/2006/relationships/image" Target="../media/image6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0.png"/><Relationship Id="rId5" Type="http://schemas.openxmlformats.org/officeDocument/2006/relationships/hyperlink" Target="https://www.flickr.com/photos/jimmytst/12827677913" TargetMode="External"/><Relationship Id="rId4" Type="http://schemas.openxmlformats.org/officeDocument/2006/relationships/image" Target="../media/image79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6.png"/><Relationship Id="rId3" Type="http://schemas.openxmlformats.org/officeDocument/2006/relationships/hyperlink" Target="http://www.progressive-charlestown.com/2012/05/good-bye-old-paint.html" TargetMode="External"/><Relationship Id="rId7" Type="http://schemas.openxmlformats.org/officeDocument/2006/relationships/hyperlink" Target="https://pxhere.com/en/photo/639165" TargetMode="External"/><Relationship Id="rId12" Type="http://schemas.openxmlformats.org/officeDocument/2006/relationships/image" Target="../media/image18.jfi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11" Type="http://schemas.openxmlformats.org/officeDocument/2006/relationships/hyperlink" Target="http://commons.wikimedia.org/wiki/File:Toothbrush_x2_20050716_003.jpg" TargetMode="External"/><Relationship Id="rId5" Type="http://schemas.openxmlformats.org/officeDocument/2006/relationships/hyperlink" Target="https://www.flickr.com/photos/mcrecycles/7460449934/in/set-72157606218434552/" TargetMode="External"/><Relationship Id="rId10" Type="http://schemas.openxmlformats.org/officeDocument/2006/relationships/image" Target="../media/image17.jpeg"/><Relationship Id="rId4" Type="http://schemas.openxmlformats.org/officeDocument/2006/relationships/image" Target="../media/image14.jpg"/><Relationship Id="rId9" Type="http://schemas.openxmlformats.org/officeDocument/2006/relationships/hyperlink" Target="https://pixabay.com/en/wheel-tire-rim-tyres-wheels-car-1670113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traveldoctor.com.au/why-is-covid-19-such-a-big-deal/" TargetMode="External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elicanweb.org/solisustv13n12supp2.html" TargetMode="Externa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flickr.com/photos/lockergnome/7193185904" TargetMode="External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5.jpg"/><Relationship Id="rId5" Type="http://schemas.openxmlformats.org/officeDocument/2006/relationships/image" Target="../media/image80.png"/><Relationship Id="rId4" Type="http://schemas.openxmlformats.org/officeDocument/2006/relationships/image" Target="../media/image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9.svg"/><Relationship Id="rId4" Type="http://schemas.openxmlformats.org/officeDocument/2006/relationships/image" Target="../media/image8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pngimg.com/download/6375" TargetMode="External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hyperlink" Target="http://athome.kimvallee.com/2012/02/striped-paper-straws-in-canada" TargetMode="External"/><Relationship Id="rId4" Type="http://schemas.openxmlformats.org/officeDocument/2006/relationships/image" Target="../media/image92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7.jpg"/><Relationship Id="rId7" Type="http://schemas.openxmlformats.org/officeDocument/2006/relationships/image" Target="../media/image99.sv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8.png"/><Relationship Id="rId5" Type="http://schemas.openxmlformats.org/officeDocument/2006/relationships/image" Target="../media/image89.svg"/><Relationship Id="rId4" Type="http://schemas.openxmlformats.org/officeDocument/2006/relationships/image" Target="../media/image8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hyperlink" Target="http://www.soundofheart.org/galacticfreepress/content/seattle-commit-banning-plastic-straws-and-utensils-restaurants" TargetMode="External"/><Relationship Id="rId7" Type="http://schemas.openxmlformats.org/officeDocument/2006/relationships/image" Target="../media/image6.pn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nd/3.0/" TargetMode="External"/><Relationship Id="rId5" Type="http://schemas.openxmlformats.org/officeDocument/2006/relationships/hyperlink" Target="https://creativecommons.org/licenses/by-nc-sa/3.0/" TargetMode="External"/><Relationship Id="rId4" Type="http://schemas.openxmlformats.org/officeDocument/2006/relationships/hyperlink" Target="http://flickr.com/photos/healthebay/7463439030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7" Type="http://schemas.openxmlformats.org/officeDocument/2006/relationships/image" Target="../media/image109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108.png"/><Relationship Id="rId4" Type="http://schemas.openxmlformats.org/officeDocument/2006/relationships/image" Target="../media/image107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93.png"/><Relationship Id="rId7" Type="http://schemas.openxmlformats.org/officeDocument/2006/relationships/image" Target="../media/image109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jf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hyperlink" Target="http://flickr.com/photos/cproppe/5704169654" TargetMode="External"/><Relationship Id="rId7" Type="http://schemas.openxmlformats.org/officeDocument/2006/relationships/image" Target="../media/image119.pn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tif"/><Relationship Id="rId5" Type="http://schemas.openxmlformats.org/officeDocument/2006/relationships/image" Target="../media/image117.jpg"/><Relationship Id="rId10" Type="http://schemas.openxmlformats.org/officeDocument/2006/relationships/image" Target="../media/image122.jpeg"/><Relationship Id="rId4" Type="http://schemas.openxmlformats.org/officeDocument/2006/relationships/image" Target="../media/image6.png"/><Relationship Id="rId9" Type="http://schemas.openxmlformats.org/officeDocument/2006/relationships/image" Target="../media/image1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ontmesswithdahab.wordpress.com/tag/drinking-water/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soyplastic.net/2010/07/consejos-para-evitar-los-riesgos-de-las-botellas-de-plastico/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asiapacificreport.nz/2018/05/15/vanuatu-walks-the-talk-and-becomes-first-country-to-ban-plastic-straws/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hyperlink" Target="https://creativecommons.org/licenses/by-nc-sa/3.0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777" y="2370338"/>
            <a:ext cx="4846320" cy="1686757"/>
          </a:xfrm>
        </p:spPr>
        <p:txBody>
          <a:bodyPr>
            <a:normAutofit/>
          </a:bodyPr>
          <a:lstStyle/>
          <a:p>
            <a:pPr algn="r"/>
            <a:r>
              <a:rPr lang="ar-E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مشكلة البلاستيك </a:t>
            </a:r>
            <a:r>
              <a:rPr lang="ar-EG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ذو الاستخدام ال</a:t>
            </a:r>
            <a:r>
              <a:rPr lang="ar-SA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آ</a:t>
            </a:r>
            <a:r>
              <a:rPr lang="ar-EG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حادي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r>
              <a:rPr lang="ar-EG" sz="2400" dirty="0"/>
              <a:t>دورة للتوعية عن البيئة</a:t>
            </a:r>
            <a:endParaRPr lang="en-US" sz="2400" dirty="0"/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33924066-B052-487C-8E1A-8E335BBE2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5966" y="5855646"/>
            <a:ext cx="1984282" cy="1096317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A91E15-0423-48CC-BAFE-68FB654301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294" y="5949615"/>
            <a:ext cx="1037995" cy="9083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3AEED3-F4B5-4CEE-9847-C280BF6FE0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536" y="5949617"/>
            <a:ext cx="1133423" cy="9083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CD42E7-D0EA-497C-ADC3-2D031E568E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4513" y="6023821"/>
            <a:ext cx="1611802" cy="7599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5D3FF7-67D8-4393-A929-356BEE90B3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0579" y="5964854"/>
            <a:ext cx="920576" cy="877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22DDE3-93E6-44A1-B8D6-AFD2890C1C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50007" y="5949615"/>
            <a:ext cx="932769" cy="8900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6FC6B9-5B26-421D-A7DF-9147D0794D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66483" y="5949615"/>
            <a:ext cx="908385" cy="90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54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picture containing bag, plastic, wrapped, table&#10;&#10;Description automatically generated">
            <a:extLst>
              <a:ext uri="{FF2B5EF4-FFF2-40B4-BE49-F238E27FC236}">
                <a16:creationId xmlns:a16="http://schemas.microsoft.com/office/drawing/2014/main" id="{5798BCA7-3B5D-4BA1-90AE-81B90681A9A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28044" y="1774356"/>
            <a:ext cx="6106210" cy="3763488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45EB52-05B4-4324-BAEC-7D76DDBAF2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51720" y="1553592"/>
            <a:ext cx="5370991" cy="4618077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ar-SA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٤ تريليون كيس بلاستيك</a:t>
            </a:r>
            <a:r>
              <a:rPr lang="ar-EG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ذو الاستخدام الاحادي</a:t>
            </a:r>
            <a:r>
              <a:rPr lang="ar-SA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بيستخدم كل سنة حول العالم</a:t>
            </a:r>
          </a:p>
          <a:p>
            <a:pPr marL="0" indent="0" algn="ctr">
              <a:buNone/>
            </a:pPr>
            <a:endParaRPr lang="ar-EG" sz="5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US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4,000,000,000,000</a:t>
            </a:r>
            <a:endParaRPr lang="en-US" sz="16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0EC8FB-31B0-40B3-93E5-FFB525102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10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BCEA933-AB64-4316-B57E-4F93BD5E9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66BA0-BF77-43AC-894A-20AD8220B887}" type="datetime1">
              <a:rPr lang="en-US" smtClean="0"/>
              <a:pPr/>
              <a:t>10/22/2023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513393F-6BC1-4ABD-AC4B-D7C013954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Egyptian Tourism Federation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AB79DA-C717-4075-898B-CEACF21DB5BC}"/>
              </a:ext>
            </a:extLst>
          </p:cNvPr>
          <p:cNvSpPr txBox="1"/>
          <p:nvPr/>
        </p:nvSpPr>
        <p:spPr>
          <a:xfrm>
            <a:off x="836341" y="5307012"/>
            <a:ext cx="55979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://jdorganizer.blogspot.com/2012/01/plastic-grocery-bags-put-to-good-reuse.htm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-sa/3.0/"/>
              </a:rPr>
              <a:t>CC BY-SA-NC</a:t>
            </a:r>
            <a:endParaRPr lang="en-US" sz="900"/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1B174E95-C1C3-4272-979F-C02B359937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41" y="-18487"/>
            <a:ext cx="2266936" cy="12524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1401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picture containing table, food, filled, sitting&#10;&#10;Description automatically generated">
            <a:extLst>
              <a:ext uri="{FF2B5EF4-FFF2-40B4-BE49-F238E27FC236}">
                <a16:creationId xmlns:a16="http://schemas.microsoft.com/office/drawing/2014/main" id="{94DE256D-D83F-4510-8570-EFDF1DF9FE9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31273" y="1556281"/>
            <a:ext cx="5438898" cy="3842933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8A849A-27AB-4CAC-A57C-88B5AAD612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15348" y="612559"/>
            <a:ext cx="4969505" cy="58681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ar-EG" sz="4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52%</a:t>
            </a:r>
            <a:endParaRPr lang="ar-EG" sz="54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 rtl="1">
              <a:buNone/>
            </a:pPr>
            <a:r>
              <a:rPr lang="ar-EG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من مخلفات البلاستيك تعتبر منتجات ذو الاستخدام الاحادي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0" indent="0" algn="ctr">
              <a:buNone/>
            </a:pPr>
            <a:r>
              <a:rPr lang="ar-EG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1% </a:t>
            </a:r>
            <a:r>
              <a:rPr lang="ar-EG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منها بس بيتم إعادة تدويره</a:t>
            </a:r>
            <a:endParaRPr 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789167-4067-46EB-AB6A-6543E24F9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11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81571AF-9B04-46F6-B05F-F2D57E087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66BA0-BF77-43AC-894A-20AD8220B887}" type="datetime1">
              <a:rPr lang="en-US" smtClean="0"/>
              <a:pPr/>
              <a:t>10/22/2023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5B7184F-1FF8-4A0A-A1A9-EB3B3F31F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Egyptian Tourism Federation</a:t>
            </a:r>
            <a:r>
              <a:rPr lang="ar-SA" dirty="0"/>
              <a:t> ما هي الحلول للبلاستيك الأحادي – منع الدول للبلاستيك </a:t>
            </a:r>
            <a:endParaRPr lang="en-US" dirty="0"/>
          </a:p>
        </p:txBody>
      </p:sp>
      <p:pic>
        <p:nvPicPr>
          <p:cNvPr id="12" name="Graphic 11" descr="Recycle sign">
            <a:extLst>
              <a:ext uri="{FF2B5EF4-FFF2-40B4-BE49-F238E27FC236}">
                <a16:creationId xmlns:a16="http://schemas.microsoft.com/office/drawing/2014/main" id="{BF098A65-3466-4C61-BDDA-50DED12986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42900" y="4942014"/>
            <a:ext cx="914400" cy="914400"/>
          </a:xfrm>
          <a:prstGeom prst="rect">
            <a:avLst/>
          </a:prstGeom>
        </p:spPr>
      </p:pic>
      <p:pic>
        <p:nvPicPr>
          <p:cNvPr id="11" name="Content Placeholder 6">
            <a:extLst>
              <a:ext uri="{FF2B5EF4-FFF2-40B4-BE49-F238E27FC236}">
                <a16:creationId xmlns:a16="http://schemas.microsoft.com/office/drawing/2014/main" id="{A0D23829-5A14-4407-81A0-ACA6282CD8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41" y="-18487"/>
            <a:ext cx="2266936" cy="12524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0357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97819-A164-48E2-BB96-18BDC1A7C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4777" y="113797"/>
            <a:ext cx="9371949" cy="1183566"/>
          </a:xfrm>
        </p:spPr>
        <p:txBody>
          <a:bodyPr>
            <a:normAutofit/>
          </a:bodyPr>
          <a:lstStyle/>
          <a:p>
            <a:pPr algn="ctr"/>
            <a:r>
              <a:rPr lang="ar-EG" dirty="0"/>
              <a:t>حركة العالم ضد البلاستيك</a:t>
            </a:r>
            <a:br>
              <a:rPr lang="en-US" dirty="0"/>
            </a:br>
            <a:r>
              <a:rPr lang="ar-EG" dirty="0"/>
              <a:t>60 دولة تمنع البلاستيك ذو الاستخدام الاحادي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34E8E8-A6C5-4B34-B248-124A8DA5C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12</a:t>
            </a:fld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3B2243C-4E6A-473F-926A-F03323A4E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81B4D-F060-418E-A958-B2BDC1A258F8}" type="datetime1">
              <a:rPr lang="en-US" smtClean="0"/>
              <a:pPr/>
              <a:t>10/22/2023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E0DE67C-CEFC-40B7-B389-DC3D8EE37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SA" dirty="0"/>
              <a:t>البلاستيك و الطبيعة</a:t>
            </a:r>
            <a:endParaRPr lang="en-US" dirty="0"/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684B1FFF-E92E-43E6-9DF3-C5600CE9F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41" y="-110851"/>
            <a:ext cx="2266936" cy="1252483"/>
          </a:xfrm>
          <a:prstGeom prst="rect">
            <a:avLst/>
          </a:prstGeom>
          <a:noFill/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188086AA-4B6B-44F3-A89F-2E76723ADB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03" y="1366280"/>
            <a:ext cx="11442593" cy="5172137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D9A6698-A16A-42F3-8C7C-E2911E0EA32D}"/>
              </a:ext>
            </a:extLst>
          </p:cNvPr>
          <p:cNvSpPr txBox="1"/>
          <p:nvPr/>
        </p:nvSpPr>
        <p:spPr>
          <a:xfrm>
            <a:off x="6068998" y="3275183"/>
            <a:ext cx="1096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Egypt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055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b="1" dirty="0"/>
            </a:br>
            <a:r>
              <a:rPr lang="ar-EG" b="1" dirty="0"/>
              <a:t>البلاستيك و</a:t>
            </a:r>
            <a:r>
              <a:rPr lang="ar-SA" b="1" dirty="0"/>
              <a:t> </a:t>
            </a:r>
            <a:r>
              <a:rPr lang="ar-EG" b="1" dirty="0"/>
              <a:t>الطبيعة</a:t>
            </a:r>
            <a:br>
              <a:rPr lang="en-US" b="1" dirty="0"/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751777" y="4873841"/>
            <a:ext cx="6949440" cy="957575"/>
          </a:xfrm>
        </p:spPr>
        <p:txBody>
          <a:bodyPr>
            <a:normAutofit/>
          </a:bodyPr>
          <a:lstStyle/>
          <a:p>
            <a:pPr algn="r" rtl="1"/>
            <a:r>
              <a:rPr lang="ar-SA" dirty="0"/>
              <a:t>ما هي البيئة ؟!!</a:t>
            </a:r>
          </a:p>
          <a:p>
            <a:pPr algn="r" rtl="1"/>
            <a:r>
              <a:rPr lang="ar-SA" dirty="0"/>
              <a:t>يا تري البلاستيك ده كله بيروح فين؟!!</a:t>
            </a:r>
            <a:endParaRPr lang="en-US" dirty="0"/>
          </a:p>
          <a:p>
            <a:endParaRPr lang="en-US" dirty="0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3087AA63-C246-4EC0-9FEA-8D59DEED3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41" y="-18487"/>
            <a:ext cx="2266936" cy="12524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262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4287B0-1849-4BDC-BC45-FD2B49070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14</a:t>
            </a:fld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7CB4110-7283-4DB0-AEBD-B7B92308D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81B4D-F060-418E-A958-B2BDC1A258F8}" type="datetime1">
              <a:rPr lang="en-US" smtClean="0"/>
              <a:pPr/>
              <a:t>10/22/2023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6C14AA0-CB4F-4618-B682-00B8A7898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r>
              <a:rPr lang="ar-SA" dirty="0"/>
              <a:t> النفايات </a:t>
            </a:r>
            <a:r>
              <a:rPr lang="ar-SA" dirty="0" err="1"/>
              <a:t>بتروح</a:t>
            </a:r>
            <a:r>
              <a:rPr lang="ar-SA" dirty="0"/>
              <a:t> فين ؟!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72C6617-A49F-40F7-B2EB-0BEBA475C871}"/>
              </a:ext>
            </a:extLst>
          </p:cNvPr>
          <p:cNvSpPr txBox="1">
            <a:spLocks/>
          </p:cNvSpPr>
          <p:nvPr/>
        </p:nvSpPr>
        <p:spPr>
          <a:xfrm>
            <a:off x="3729978" y="-1455465"/>
            <a:ext cx="4959734" cy="29109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ar-EG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ما هي البيئة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DF1EAA4-C4E4-4806-B767-C054762DB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77" y="1915524"/>
            <a:ext cx="4157140" cy="4565608"/>
          </a:xfrm>
          <a:prstGeom prst="rect">
            <a:avLst/>
          </a:prstGeom>
        </p:spPr>
      </p:pic>
      <p:graphicFrame>
        <p:nvGraphicFramePr>
          <p:cNvPr id="12" name="TextBox 6">
            <a:extLst>
              <a:ext uri="{FF2B5EF4-FFF2-40B4-BE49-F238E27FC236}">
                <a16:creationId xmlns:a16="http://schemas.microsoft.com/office/drawing/2014/main" id="{674417E9-0E24-4815-BC7E-F529CAA310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9670195"/>
              </p:ext>
            </p:extLst>
          </p:nvPr>
        </p:nvGraphicFramePr>
        <p:xfrm>
          <a:off x="4394448" y="1603733"/>
          <a:ext cx="7705816" cy="4877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1867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9D572-35A4-4755-A6C3-D7688BFF4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2567" y="289257"/>
            <a:ext cx="9086864" cy="910073"/>
          </a:xfrm>
        </p:spPr>
        <p:txBody>
          <a:bodyPr>
            <a:normAutofit/>
          </a:bodyPr>
          <a:lstStyle/>
          <a:p>
            <a:pPr algn="ctr" rtl="1"/>
            <a:r>
              <a:rPr lang="ar-SA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مصير النفايات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7B7B59-3BE8-4114-8C32-FF925174B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15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2AE655B-BD64-4AEC-B533-3B65A21ABFF9}"/>
              </a:ext>
            </a:extLst>
          </p:cNvPr>
          <p:cNvSpPr txBox="1">
            <a:spLocks/>
          </p:cNvSpPr>
          <p:nvPr/>
        </p:nvSpPr>
        <p:spPr>
          <a:xfrm>
            <a:off x="-1" y="6560537"/>
            <a:ext cx="3906176" cy="297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Egyptian Tourism Federation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710EA6C-71C1-4241-B023-FCE0CF84AD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5064" y="-53153"/>
            <a:ext cx="2266936" cy="1252483"/>
          </a:xfrm>
          <a:prstGeom prst="rect">
            <a:avLst/>
          </a:prstGeom>
          <a:noFill/>
        </p:spPr>
      </p:pic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B00220D6-D2E2-4DF0-B7B5-9F03B829D34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83471" y="1272410"/>
          <a:ext cx="11825055" cy="5296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2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BF21EED-CA43-4B42-902E-A799B48FB9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graphicEl>
                                              <a:dgm id="{FBF21EED-CA43-4B42-902E-A799B48FB9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0E21D45-B238-456A-AB48-E86679F7F7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graphicEl>
                                              <a:dgm id="{A0E21D45-B238-456A-AB48-E86679F7F7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CE7C3E4-8E3D-46A7-83F1-E84D9DAC8B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graphicEl>
                                              <a:dgm id="{3CE7C3E4-8E3D-46A7-83F1-E84D9DAC8B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17DB27C-4CAF-445B-A115-905D1B8725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graphicEl>
                                              <a:dgm id="{A17DB27C-4CAF-445B-A115-905D1B8725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E7A1F7E-B503-4D8C-963B-B2A21B2E70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graphicEl>
                                              <a:dgm id="{9E7A1F7E-B503-4D8C-963B-B2A21B2E70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4477BB9-4568-4905-8B4C-5BBB0D8B3A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graphicEl>
                                              <a:dgm id="{24477BB9-4568-4905-8B4C-5BBB0D8B3A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9D18B4F-B84F-4576-A2AD-4F763D633B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>
                                            <p:graphicEl>
                                              <a:dgm id="{09D18B4F-B84F-4576-A2AD-4F763D633B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165594A-57F0-4579-A76C-DE03A09017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>
                                            <p:graphicEl>
                                              <a:dgm id="{3165594A-57F0-4579-A76C-DE03A09017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DEB7026-6473-4489-A621-5C0EBBCB7D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graphicEl>
                                              <a:dgm id="{2DEB7026-6473-4489-A621-5C0EBBCB7D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 uiExpand="1">
        <p:bldSub>
          <a:bldDgm bld="one"/>
        </p:bldSub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C746A9B-C1E2-4820-9B5E-29D1B4C2F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5970" y="276087"/>
            <a:ext cx="9617761" cy="1183566"/>
          </a:xfrm>
        </p:spPr>
        <p:txBody>
          <a:bodyPr/>
          <a:lstStyle/>
          <a:p>
            <a:pPr algn="ctr"/>
            <a:r>
              <a:rPr lang="ar-EG" dirty="0">
                <a:solidFill>
                  <a:schemeClr val="tx1"/>
                </a:solidFill>
              </a:rPr>
              <a:t>مصر إحتلت المستوي السابع علي العالم في سوء إدارة المخلفات بتاعتها عام 2010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16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B9673-AC7F-4F1F-84E4-F0E5EAAE106D}" type="datetime1">
              <a:rPr lang="en-US" smtClean="0"/>
              <a:pPr/>
              <a:t>10/22/2023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Egyptian Tourism Federation</a:t>
            </a:r>
            <a:r>
              <a:rPr lang="ar-SA" dirty="0"/>
              <a:t> فيديو قمامة في النهر 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5996F3-8983-454D-953B-0A34D31247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065" y="1459653"/>
            <a:ext cx="8361964" cy="50263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E91913-ABDE-43A8-B716-B79276FAB218}"/>
              </a:ext>
            </a:extLst>
          </p:cNvPr>
          <p:cNvSpPr txBox="1"/>
          <p:nvPr/>
        </p:nvSpPr>
        <p:spPr>
          <a:xfrm>
            <a:off x="9441456" y="6106180"/>
            <a:ext cx="1961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Source: Earth Watch – Plastic Primer Toolkit</a:t>
            </a:r>
          </a:p>
        </p:txBody>
      </p:sp>
      <p:pic>
        <p:nvPicPr>
          <p:cNvPr id="10" name="Graphic 9" descr="Arrow Slight curve">
            <a:extLst>
              <a:ext uri="{FF2B5EF4-FFF2-40B4-BE49-F238E27FC236}">
                <a16:creationId xmlns:a16="http://schemas.microsoft.com/office/drawing/2014/main" id="{0BA1AEF1-59EC-4D0B-B6C0-84313C56A1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2275" y="3605469"/>
            <a:ext cx="914400" cy="914400"/>
          </a:xfrm>
          <a:prstGeom prst="rect">
            <a:avLst/>
          </a:prstGeom>
        </p:spPr>
      </p:pic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FC5C5EE5-ECDA-4551-A501-96BB42EA71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41" y="-18487"/>
            <a:ext cx="2266936" cy="12524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4888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8436" y="2678171"/>
            <a:ext cx="3295701" cy="1657231"/>
          </a:xfrm>
        </p:spPr>
        <p:txBody>
          <a:bodyPr>
            <a:normAutofit fontScale="90000"/>
          </a:bodyPr>
          <a:lstStyle/>
          <a:p>
            <a:pPr algn="ctr"/>
            <a:r>
              <a:rPr lang="ar-SA" dirty="0"/>
              <a:t>كل ثانيه في عربي</a:t>
            </a:r>
            <a:r>
              <a:rPr lang="ar-EG" dirty="0"/>
              <a:t>ة</a:t>
            </a:r>
            <a:r>
              <a:rPr lang="ar-SA" dirty="0"/>
              <a:t> قمامة</a:t>
            </a:r>
            <a:r>
              <a:rPr lang="ar-EG" dirty="0"/>
              <a:t> ترمي</a:t>
            </a:r>
            <a:r>
              <a:rPr lang="ar-SA" dirty="0"/>
              <a:t> بلاستيك في المحيطات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A River of Plastic Waste in Guatemala __ ViralHog">
            <a:hlinkClick r:id="" action="ppaction://media"/>
            <a:extLst>
              <a:ext uri="{FF2B5EF4-FFF2-40B4-BE49-F238E27FC236}">
                <a16:creationId xmlns:a16="http://schemas.microsoft.com/office/drawing/2014/main" id="{067C09D9-9D66-4E43-ADB1-ED99F8A3D63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0402" y="1438182"/>
            <a:ext cx="8258034" cy="463414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38476" y="4335402"/>
            <a:ext cx="4155622" cy="2479548"/>
          </a:xfrm>
        </p:spPr>
        <p:txBody>
          <a:bodyPr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Source: a river in Guatemala, Latin America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17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A3310-D664-4933-9402-AB5DB0887727}" type="datetime1">
              <a:rPr lang="en-US" smtClean="0"/>
              <a:pPr/>
              <a:t>10/22/2023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Egyptian Tourism Federation </a:t>
            </a:r>
            <a:r>
              <a:rPr lang="ar-SA" dirty="0"/>
              <a:t>البلاستيك و الشواطئ 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F8A7BDB-7EEA-4AB3-8183-2F7DE8273A75}"/>
                  </a:ext>
                </a:extLst>
              </p14:cNvPr>
              <p14:cNvContentPartPr/>
              <p14:nvPr/>
            </p14:nvContentPartPr>
            <p14:xfrm>
              <a:off x="9308979" y="3275739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F8A7BDB-7EEA-4AB3-8183-2F7DE8273A7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300339" y="326673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EA392FC4-A0C1-4EF9-A7F3-D714ECCCF9A8}"/>
                  </a:ext>
                </a:extLst>
              </p14:cNvPr>
              <p14:cNvContentPartPr/>
              <p14:nvPr/>
            </p14:nvContentPartPr>
            <p14:xfrm>
              <a:off x="10089099" y="3261336"/>
              <a:ext cx="3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EA392FC4-A0C1-4EF9-A7F3-D714ECCCF9A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071099" y="3243696"/>
                <a:ext cx="36000" cy="3600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77D11EE2-4C69-4E6B-AE16-6132F026F8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841" y="-18487"/>
            <a:ext cx="2266936" cy="12524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7119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C621E-CCEC-46A1-84D7-39C4499B1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8298" y="15971"/>
            <a:ext cx="9371949" cy="1183566"/>
          </a:xfrm>
        </p:spPr>
        <p:txBody>
          <a:bodyPr/>
          <a:lstStyle/>
          <a:p>
            <a:pPr algn="ctr"/>
            <a:r>
              <a:rPr lang="ar-EG" dirty="0"/>
              <a:t>مخلفات البلاستيك بتتراكم علي الشواطيء</a:t>
            </a:r>
            <a:endParaRPr lang="en-US" dirty="0"/>
          </a:p>
        </p:txBody>
      </p:sp>
      <p:pic>
        <p:nvPicPr>
          <p:cNvPr id="8" name="Content Placeholder 7" descr="A pile of snow next to a body of water&#10;&#10;Description automatically generated">
            <a:extLst>
              <a:ext uri="{FF2B5EF4-FFF2-40B4-BE49-F238E27FC236}">
                <a16:creationId xmlns:a16="http://schemas.microsoft.com/office/drawing/2014/main" id="{89C763E9-92A8-4A0B-8F96-CD2D27CBF1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717" y="1565275"/>
            <a:ext cx="8468810" cy="462121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1D44EF-1D31-4D4F-AED2-CB50470A1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2" cy="228600"/>
          </a:xfrm>
        </p:spPr>
        <p:txBody>
          <a:bodyPr/>
          <a:lstStyle/>
          <a:p>
            <a:fld id="{9CD8D479-8942-46E8-A226-A4E01F7A105C}" type="slidenum">
              <a:rPr lang="en-US" smtClean="0"/>
              <a:t>18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A8ED65-7A62-4884-BC8F-FBE38367CE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3403" y="6629400"/>
            <a:ext cx="1000662" cy="228600"/>
          </a:xfrm>
        </p:spPr>
        <p:txBody>
          <a:bodyPr/>
          <a:lstStyle/>
          <a:p>
            <a:fld id="{6DD1B487-36FD-4CED-B07A-1A81FC6540B1}" type="datetime1">
              <a:rPr lang="en-US" smtClean="0"/>
              <a:pPr/>
              <a:t>10/22/2023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98E089-4BF0-46B4-B7B2-CA48DCBF6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37716" y="6629400"/>
            <a:ext cx="9144259" cy="228600"/>
          </a:xfrm>
        </p:spPr>
        <p:txBody>
          <a:bodyPr/>
          <a:lstStyle/>
          <a:p>
            <a:r>
              <a:rPr lang="en-US" dirty="0"/>
              <a:t>Add a footer</a:t>
            </a:r>
            <a:r>
              <a:rPr lang="ar-SA" dirty="0"/>
              <a:t> وزن البلاستيك 2050 اكبر من السمك 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2ADAE53-6A15-427D-9D30-A22F0033C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41" y="-18487"/>
            <a:ext cx="2266936" cy="1252483"/>
          </a:xfrm>
          <a:prstGeom prst="rect">
            <a:avLst/>
          </a:prstGeom>
          <a:noFill/>
        </p:spPr>
      </p:pic>
      <p:pic>
        <p:nvPicPr>
          <p:cNvPr id="9" name="Content Placeholder 11" descr="A picture containing outdoor, water, rock, bird&#10;&#10;Description automatically generated">
            <a:extLst>
              <a:ext uri="{FF2B5EF4-FFF2-40B4-BE49-F238E27FC236}">
                <a16:creationId xmlns:a16="http://schemas.microsoft.com/office/drawing/2014/main" id="{A7933159-2921-473C-9D7F-F79F621433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319" y="1566001"/>
            <a:ext cx="9241364" cy="4620682"/>
          </a:xfrm>
          <a:prstGeom prst="rect">
            <a:avLst/>
          </a:prstGeom>
          <a:noFill/>
        </p:spPr>
      </p:pic>
      <p:pic>
        <p:nvPicPr>
          <p:cNvPr id="11" name="Content Placeholder 7" descr="A close up of a rock&#10;&#10;Description automatically generated">
            <a:extLst>
              <a:ext uri="{FF2B5EF4-FFF2-40B4-BE49-F238E27FC236}">
                <a16:creationId xmlns:a16="http://schemas.microsoft.com/office/drawing/2014/main" id="{C20B2F70-3EED-4C69-9BD4-8B8818946C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309" y="1457788"/>
            <a:ext cx="9895638" cy="4947819"/>
          </a:xfrm>
          <a:prstGeom prst="rect">
            <a:avLst/>
          </a:prstGeom>
        </p:spPr>
      </p:pic>
      <p:pic>
        <p:nvPicPr>
          <p:cNvPr id="13" name="Content Placeholder 7" descr="A group of people on a rocky beach&#10;&#10;Description automatically generated">
            <a:extLst>
              <a:ext uri="{FF2B5EF4-FFF2-40B4-BE49-F238E27FC236}">
                <a16:creationId xmlns:a16="http://schemas.microsoft.com/office/drawing/2014/main" id="{2623896A-3711-47C0-BCEF-4A11F9AEF4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309" y="1463219"/>
            <a:ext cx="9895638" cy="493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11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5202E-FAF9-4613-8F01-4C6AB76A5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9007" y="2162556"/>
            <a:ext cx="4155622" cy="2532888"/>
          </a:xfrm>
        </p:spPr>
        <p:txBody>
          <a:bodyPr>
            <a:normAutofit/>
          </a:bodyPr>
          <a:lstStyle/>
          <a:p>
            <a:pPr algn="ctr"/>
            <a:r>
              <a:rPr lang="ar-SA" b="1" dirty="0"/>
              <a:t>سنة </a:t>
            </a:r>
            <a:r>
              <a:rPr lang="ar-SA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٢٠٥٠</a:t>
            </a:r>
            <a:r>
              <a:rPr lang="ar-SA" b="1" dirty="0"/>
              <a:t> هيبقى </a:t>
            </a:r>
            <a:r>
              <a:rPr lang="ar-EG" b="1" dirty="0"/>
              <a:t>وزن</a:t>
            </a:r>
            <a:r>
              <a:rPr lang="ar-SA" b="1" dirty="0"/>
              <a:t> البلاستيك أك</a:t>
            </a:r>
            <a:r>
              <a:rPr lang="ar-EG" b="1" dirty="0"/>
              <a:t>ب</a:t>
            </a:r>
            <a:r>
              <a:rPr lang="ar-SA" b="1" dirty="0"/>
              <a:t>ر من </a:t>
            </a:r>
            <a:r>
              <a:rPr lang="ar-EG" b="1" dirty="0"/>
              <a:t>وزن </a:t>
            </a:r>
            <a:r>
              <a:rPr lang="ar-SA" b="1" dirty="0"/>
              <a:t>الأسماك</a:t>
            </a:r>
            <a:r>
              <a:rPr lang="ar-EG" b="1" dirty="0"/>
              <a:t> الموجودة في البحر</a:t>
            </a:r>
            <a:r>
              <a:rPr lang="ar-SA" b="1" dirty="0"/>
              <a:t> وده </a:t>
            </a:r>
            <a:r>
              <a:rPr lang="ar-EG" b="1" dirty="0"/>
              <a:t>بعد</a:t>
            </a:r>
            <a:r>
              <a:rPr lang="ar-SA" b="1" dirty="0"/>
              <a:t> ٣٠ سنة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Placeholder 8" descr="A picture containing water, boat, man, holding&#10;&#10;Description automatically generated">
            <a:extLst>
              <a:ext uri="{FF2B5EF4-FFF2-40B4-BE49-F238E27FC236}">
                <a16:creationId xmlns:a16="http://schemas.microsoft.com/office/drawing/2014/main" id="{4081ECC5-C1BF-45BD-AD61-A9408F444ED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2" r="13202"/>
          <a:stretch>
            <a:fillRect/>
          </a:stretch>
        </p:blipFill>
        <p:spPr>
          <a:xfrm>
            <a:off x="801688" y="1380242"/>
            <a:ext cx="6627812" cy="5065713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20BC2B-8C0E-4409-AE1E-7DF88F485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19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A06E8AC-BDE6-4C64-A24A-CB44FAEDF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47A63-5E3D-469C-A0D1-119323F4F95E}" type="datetime1">
              <a:rPr lang="en-US" smtClean="0"/>
              <a:pPr/>
              <a:t>10/22/2023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59DBB10-ED73-4157-A024-C4EF4ABE8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r>
              <a:rPr lang="ar-SA" dirty="0"/>
              <a:t> البلاستيك </a:t>
            </a:r>
            <a:r>
              <a:rPr lang="ar-SA" dirty="0" err="1"/>
              <a:t>هيخنق</a:t>
            </a:r>
            <a:r>
              <a:rPr lang="ar-SA" dirty="0"/>
              <a:t> البحر </a:t>
            </a:r>
            <a:endParaRPr lang="en-US" dirty="0"/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2FCD3D5A-4F17-40B9-B834-A87096DC68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41" y="-18487"/>
            <a:ext cx="2266936" cy="12524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9560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777" y="2263913"/>
            <a:ext cx="6949440" cy="1873081"/>
          </a:xfrm>
        </p:spPr>
        <p:txBody>
          <a:bodyPr>
            <a:normAutofit fontScale="90000"/>
          </a:bodyPr>
          <a:lstStyle/>
          <a:p>
            <a:pPr algn="r"/>
            <a:br>
              <a:rPr lang="en-US" b="1" dirty="0"/>
            </a:br>
            <a:br>
              <a:rPr lang="en-US" b="1" dirty="0"/>
            </a:br>
            <a:r>
              <a:rPr lang="ar-EG" b="1" dirty="0"/>
              <a:t>ما هو البلاستيك؟</a:t>
            </a:r>
            <a:r>
              <a:rPr lang="en-US" b="1" dirty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algn="r"/>
            <a:r>
              <a:rPr lang="ar-EG" sz="3200" dirty="0"/>
              <a:t>قصة البلاستيك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629400"/>
            <a:ext cx="411163" cy="228600"/>
          </a:xfrm>
        </p:spPr>
        <p:txBody>
          <a:bodyPr/>
          <a:lstStyle/>
          <a:p>
            <a:fld id="{9CD8D479-8942-46E8-A226-A4E01F7A105C}" type="slidenum">
              <a:rPr lang="en-US" smtClean="0"/>
              <a:t>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0" y="6629400"/>
            <a:ext cx="1000125" cy="228600"/>
          </a:xfrm>
        </p:spPr>
        <p:txBody>
          <a:bodyPr/>
          <a:lstStyle/>
          <a:p>
            <a:fld id="{6DD1B487-36FD-4CED-B07A-1A81FC6540B1}" type="datetime1">
              <a:rPr lang="en-US" smtClean="0"/>
              <a:pPr/>
              <a:t>10/22/2023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3048000" y="6629400"/>
            <a:ext cx="9144000" cy="228600"/>
          </a:xfrm>
        </p:spPr>
        <p:txBody>
          <a:bodyPr/>
          <a:lstStyle/>
          <a:p>
            <a:r>
              <a:rPr lang="en-US" dirty="0"/>
              <a:t>Presentation by the Committee of Environmental Protection &amp; Sustainable Tourism of the Egyptian Tourism Federation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BC7E565-4BB3-4728-82E3-22C01E443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41" y="-18487"/>
            <a:ext cx="2266936" cy="12524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2761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0BD35-1155-471A-8A1F-1CFDB4214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 </a:t>
            </a:r>
            <a:r>
              <a:rPr lang="ar-EG" dirty="0"/>
              <a:t>صورة لسلحفاه عالقة قي شبكة صيد</a:t>
            </a:r>
            <a:endParaRPr lang="en-US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CADD3D7F-4804-42DB-8ECC-1D8D8111E0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48"/>
          <a:stretch/>
        </p:blipFill>
        <p:spPr>
          <a:xfrm>
            <a:off x="410402" y="1795404"/>
            <a:ext cx="5350229" cy="4420112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57AD0D-CF31-47D5-AF73-880D7FCA3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20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9072D18-9712-4821-9C9C-6E216AFE4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47A63-5E3D-469C-A0D1-119323F4F95E}" type="datetime1">
              <a:rPr lang="en-US" smtClean="0"/>
              <a:pPr/>
              <a:t>10/22/2023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3D418BD-E33D-4C61-A312-63BFB6520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Egyptian Tourism Federation </a:t>
            </a:r>
          </a:p>
        </p:txBody>
      </p:sp>
      <p:pic>
        <p:nvPicPr>
          <p:cNvPr id="11" name="Picture 10" descr="A turtle swimming under water&#10;&#10;Description automatically generated">
            <a:extLst>
              <a:ext uri="{FF2B5EF4-FFF2-40B4-BE49-F238E27FC236}">
                <a16:creationId xmlns:a16="http://schemas.microsoft.com/office/drawing/2014/main" id="{81F81278-81AD-426C-BB13-F2D3541061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705" y="1795404"/>
            <a:ext cx="6095604" cy="4420112"/>
          </a:xfrm>
          <a:prstGeom prst="rect">
            <a:avLst/>
          </a:prstGeom>
        </p:spPr>
      </p:pic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2435A1DA-8471-415F-AA28-4BEDB4FAF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41" y="-18487"/>
            <a:ext cx="2266936" cy="12524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557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B09C-6D1C-45C0-8E0C-54CF0950C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8538" y="443494"/>
            <a:ext cx="9371949" cy="1183566"/>
          </a:xfrm>
        </p:spPr>
        <p:txBody>
          <a:bodyPr/>
          <a:lstStyle/>
          <a:p>
            <a:pPr algn="ctr"/>
            <a:r>
              <a:rPr lang="ar-EG" dirty="0"/>
              <a:t>الطيور بتاكل البلاستيك لإنهم ب</a:t>
            </a:r>
            <a:r>
              <a:rPr lang="ar-SA" dirty="0"/>
              <a:t>ـ </a:t>
            </a:r>
            <a:r>
              <a:rPr lang="ar-EG" dirty="0"/>
              <a:t>يفتكروها طعام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920C32E-D43A-4487-A1D4-61D3EB92CA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57" y="2141651"/>
            <a:ext cx="5054019" cy="33813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256EBB-CDA7-4055-A0F7-E4468563D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21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CC8C77-A35C-4D4E-9A45-DDC41D11D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10/22/2023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BA0184-D4AA-422A-857A-3BE6B19E2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Egyptian Tourism Federation </a:t>
            </a:r>
          </a:p>
        </p:txBody>
      </p:sp>
      <p:pic>
        <p:nvPicPr>
          <p:cNvPr id="10" name="Picture 9" descr="A close up of a bird&#10;&#10;Description automatically generated">
            <a:extLst>
              <a:ext uri="{FF2B5EF4-FFF2-40B4-BE49-F238E27FC236}">
                <a16:creationId xmlns:a16="http://schemas.microsoft.com/office/drawing/2014/main" id="{21259E1F-421C-429A-80A6-C04A5121CB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618" y="2141651"/>
            <a:ext cx="5870657" cy="3338936"/>
          </a:xfrm>
          <a:prstGeom prst="rect">
            <a:avLst/>
          </a:prstGeom>
        </p:spPr>
      </p:pic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07DEF77D-5384-4FF1-89AC-0393A5E6AA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41" y="-18487"/>
            <a:ext cx="2266936" cy="12524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3127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DFE05-5E94-4626-B1D7-DE40F7243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6645" y="-18487"/>
            <a:ext cx="9371949" cy="1183566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algn="ctr"/>
            <a:r>
              <a:rPr lang="ar-EG" sz="3400" dirty="0">
                <a:solidFill>
                  <a:schemeClr val="accent1">
                    <a:lumMod val="75000"/>
                  </a:schemeClr>
                </a:solidFill>
              </a:rPr>
              <a:t>والسمك أيضاً بيفتكر البلاستيك طعام</a:t>
            </a:r>
            <a:endParaRPr lang="en-US" sz="3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057C90-F403-4272-BCAA-DC8BC0F70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CD8D479-8942-46E8-A226-A4E01F7A105C}" type="slidenum">
              <a:rPr lang="en-US" sz="1000" smtClean="0">
                <a:solidFill>
                  <a:schemeClr val="accent1">
                    <a:lumMod val="50000"/>
                  </a:schemeClr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22</a:t>
            </a:fld>
            <a:endParaRPr lang="en-US" sz="10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430BBE-63DC-4866-A799-97A2BCBB8B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3403" y="6629400"/>
            <a:ext cx="1000662" cy="2286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6DD1B487-36FD-4CED-B07A-1A81FC6540B1}" type="datetime1">
              <a:rPr lang="en-US" sz="1000" smtClean="0">
                <a:solidFill>
                  <a:schemeClr val="accent1">
                    <a:lumMod val="50000"/>
                  </a:schemeClr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10/22/2023</a:t>
            </a:fld>
            <a:endParaRPr lang="en-US" sz="10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8BE500-616B-4430-AAF1-677ADC5C0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000" dirty="0"/>
              <a:t>Egyptian Tourism Federation </a:t>
            </a:r>
            <a:r>
              <a:rPr lang="ar-SA" sz="1000" dirty="0"/>
              <a:t> فيديو السلحفاة </a:t>
            </a:r>
            <a:endParaRPr lang="en-US" sz="1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3" name="Content Placeholder 12" descr="A close up of a fish&#10;&#10;Description automatically generated">
            <a:extLst>
              <a:ext uri="{FF2B5EF4-FFF2-40B4-BE49-F238E27FC236}">
                <a16:creationId xmlns:a16="http://schemas.microsoft.com/office/drawing/2014/main" id="{297A0EC4-DF1E-4316-A1D2-5B46E9941B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409700" y="1567291"/>
            <a:ext cx="9372600" cy="4617180"/>
          </a:xfrm>
        </p:spPr>
      </p:pic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FBB6969A-9847-4926-B013-FC3E66B052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41" y="-18487"/>
            <a:ext cx="2266936" cy="12524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4806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moving a plastic straw from a sea turtle's nostril - Short Version">
            <a:hlinkClick r:id="" action="ppaction://media"/>
            <a:extLst>
              <a:ext uri="{FF2B5EF4-FFF2-40B4-BE49-F238E27FC236}">
                <a16:creationId xmlns:a16="http://schemas.microsoft.com/office/drawing/2014/main" id="{FE74FFB1-AEDC-4E4E-B38E-0310B3F657F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9324" y="1621091"/>
            <a:ext cx="10553351" cy="462121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920211-763D-4ABE-91B0-B2B09F34D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23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CCBBB2-9FA3-49C3-A75F-8A29EAAF6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10/22/2023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5125FC-B17D-4E5C-AE0C-F8972F5B7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Egyptian Tourism Federation 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FEED2EC-9D7F-47A8-ABB0-BD2EBEE81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4031" y="276087"/>
            <a:ext cx="7750206" cy="1183566"/>
          </a:xfrm>
        </p:spPr>
        <p:txBody>
          <a:bodyPr/>
          <a:lstStyle/>
          <a:p>
            <a:pPr algn="ctr"/>
            <a:r>
              <a:rPr lang="ar-SA" dirty="0"/>
              <a:t>في</a:t>
            </a:r>
            <a:r>
              <a:rPr lang="ar-EG" dirty="0"/>
              <a:t> الفيديو</a:t>
            </a:r>
            <a:r>
              <a:rPr lang="ar-SA" dirty="0"/>
              <a:t> </a:t>
            </a:r>
            <a:r>
              <a:rPr lang="ar-SA" dirty="0" err="1"/>
              <a:t>دا</a:t>
            </a:r>
            <a:r>
              <a:rPr lang="ar-EG" dirty="0"/>
              <a:t> </a:t>
            </a:r>
            <a:r>
              <a:rPr lang="ar-SA" dirty="0"/>
              <a:t>ه</a:t>
            </a:r>
            <a:r>
              <a:rPr lang="ar-EG" dirty="0"/>
              <a:t>نشوف ازاي البلاستيك ب</a:t>
            </a:r>
            <a:r>
              <a:rPr lang="ar-SA" dirty="0"/>
              <a:t>ي</a:t>
            </a:r>
            <a:r>
              <a:rPr lang="ar-EG" dirty="0"/>
              <a:t>أثر على الكائنات البحرية</a:t>
            </a:r>
            <a:endParaRPr lang="en-US" dirty="0"/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80DD755E-614B-4A7C-A0DF-A694A5AB58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41" y="-18487"/>
            <a:ext cx="2266936" cy="12524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3375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2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375ABBB-F309-406A-A646-A29B83019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ar-EG" b="1" dirty="0"/>
              <a:t>ما هي مشاكل البلاستيك؟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2DC5510-1D02-4324-A915-3C9E0C57B5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ar-EG" sz="2800" dirty="0"/>
              <a:t>تأثير البلاستيك</a:t>
            </a: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31383F-9B95-450D-AD43-6ED32E31FDA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629400"/>
            <a:ext cx="411163" cy="228600"/>
          </a:xfrm>
        </p:spPr>
        <p:txBody>
          <a:bodyPr/>
          <a:lstStyle/>
          <a:p>
            <a:fld id="{9CD8D479-8942-46E8-A226-A4E01F7A105C}" type="slidenum">
              <a:rPr lang="en-US" smtClean="0"/>
              <a:t>24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E9FFC7-5269-4B5D-9D4D-66D1CBBFBC67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629400"/>
            <a:ext cx="1000125" cy="228600"/>
          </a:xfrm>
        </p:spPr>
        <p:txBody>
          <a:bodyPr/>
          <a:lstStyle/>
          <a:p>
            <a:fld id="{6DD1B487-36FD-4CED-B07A-1A81FC6540B1}" type="datetime1">
              <a:rPr lang="en-US" smtClean="0"/>
              <a:pPr/>
              <a:t>10/22/2023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96080C-971C-4839-8439-5C040A573678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048000" y="6629400"/>
            <a:ext cx="9144000" cy="228600"/>
          </a:xfrm>
        </p:spPr>
        <p:txBody>
          <a:bodyPr/>
          <a:lstStyle/>
          <a:p>
            <a:r>
              <a:rPr lang="en-US" dirty="0"/>
              <a:t>Egyptian Tourism Federation</a:t>
            </a:r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77B6553E-65D6-4422-831B-E62049627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41" y="-18487"/>
            <a:ext cx="2266936" cy="12524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200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879B998-BC0A-4BB6-A14B-7565E3C89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4777" y="110780"/>
            <a:ext cx="9371949" cy="1183566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algn="ctr"/>
            <a:r>
              <a:rPr lang="ar-SA" dirty="0"/>
              <a:t>إيه مشكلة البلاستيك في المحيطات ؟</a:t>
            </a:r>
            <a:endParaRPr lang="en-US" sz="3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Content Placeholder 6" descr="A picture containing swimming, water, reef, sitting&#10;&#10;Description automatically generated">
            <a:extLst>
              <a:ext uri="{FF2B5EF4-FFF2-40B4-BE49-F238E27FC236}">
                <a16:creationId xmlns:a16="http://schemas.microsoft.com/office/drawing/2014/main" id="{C9D9B979-F6B0-4ECC-BAB8-5B14057C8D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28"/>
          <a:stretch/>
        </p:blipFill>
        <p:spPr>
          <a:xfrm>
            <a:off x="322556" y="1651531"/>
            <a:ext cx="5403542" cy="4927759"/>
          </a:xfrm>
          <a:prstGeom prst="rect">
            <a:avLst/>
          </a:prstGeom>
          <a:noFill/>
        </p:spPr>
      </p:pic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B59FC801-69BB-4425-833F-134A7BCB1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2" cy="228600"/>
          </a:xfrm>
        </p:spPr>
        <p:txBody>
          <a:bodyPr/>
          <a:lstStyle/>
          <a:p>
            <a:pPr>
              <a:spcAft>
                <a:spcPts val="600"/>
              </a:spcAft>
            </a:pPr>
            <a:fld id="{9CD8D479-8942-46E8-A226-A4E01F7A105C}" type="slidenum">
              <a:rPr lang="en-US"/>
              <a:pPr>
                <a:spcAft>
                  <a:spcPts val="600"/>
                </a:spcAft>
              </a:pPr>
              <a:t>25</a:t>
            </a:fld>
            <a:endParaRPr lang="en-US"/>
          </a:p>
        </p:txBody>
      </p:sp>
      <p:sp>
        <p:nvSpPr>
          <p:cNvPr id="16" name="Date Placeholder 5">
            <a:extLst>
              <a:ext uri="{FF2B5EF4-FFF2-40B4-BE49-F238E27FC236}">
                <a16:creationId xmlns:a16="http://schemas.microsoft.com/office/drawing/2014/main" id="{5E27A287-3C77-4381-922E-2C53823A71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3403" y="6629400"/>
            <a:ext cx="1000662" cy="228600"/>
          </a:xfrm>
        </p:spPr>
        <p:txBody>
          <a:bodyPr/>
          <a:lstStyle/>
          <a:p>
            <a:pPr>
              <a:spcAft>
                <a:spcPts val="600"/>
              </a:spcAft>
            </a:pPr>
            <a:fld id="{93A66BA0-BF77-43AC-894A-20AD8220B887}" type="datetime1">
              <a:rPr lang="en-US" smtClean="0"/>
              <a:pPr>
                <a:spcAft>
                  <a:spcPts val="600"/>
                </a:spcAft>
              </a:pPr>
              <a:t>10/22/2023</a:t>
            </a:fld>
            <a:endParaRPr lang="en-US"/>
          </a:p>
        </p:txBody>
      </p:sp>
      <p:sp>
        <p:nvSpPr>
          <p:cNvPr id="18" name="Footer Placeholder 6">
            <a:extLst>
              <a:ext uri="{FF2B5EF4-FFF2-40B4-BE49-F238E27FC236}">
                <a16:creationId xmlns:a16="http://schemas.microsoft.com/office/drawing/2014/main" id="{11D4876B-D578-4D03-8A58-FEA4C9D76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37716" y="6629400"/>
            <a:ext cx="9144259" cy="2286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Add a footer</a:t>
            </a:r>
            <a:r>
              <a:rPr lang="ar-SA" dirty="0"/>
              <a:t> الشعاب أساس الكائنات البحرية </a:t>
            </a:r>
            <a:endParaRPr lang="en-US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522DB20-526D-43C6-9264-BEBCE2072333}"/>
              </a:ext>
            </a:extLst>
          </p:cNvPr>
          <p:cNvSpPr txBox="1">
            <a:spLocks/>
          </p:cNvSpPr>
          <p:nvPr/>
        </p:nvSpPr>
        <p:spPr>
          <a:xfrm>
            <a:off x="5992427" y="1722267"/>
            <a:ext cx="5877018" cy="44499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ar-EG" sz="3200" dirty="0"/>
              <a:t>بسبب سوء إدراة المخلفات، بينتهي الأمر بالبلاستيك في البحار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ar-EG" sz="3200" b="1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ar-EG" sz="3200" dirty="0"/>
              <a:t>وده بيأثر علي صحة وأمان الكائنات البحرية</a:t>
            </a:r>
            <a:r>
              <a:rPr lang="ar-SA" sz="3200" dirty="0"/>
              <a:t> زي ما عرفنا</a:t>
            </a:r>
            <a:endParaRPr lang="en-US" sz="3200" dirty="0"/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0EA5FE9C-3ED1-4750-9E6D-88E3BB80AA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41" y="-18487"/>
            <a:ext cx="2266936" cy="12524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5342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E24A4-6E13-491C-A477-89CE658C3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4777" y="-237342"/>
            <a:ext cx="9371949" cy="1183566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algn="ctr"/>
            <a:r>
              <a:rPr lang="ar-EG" sz="3400" dirty="0">
                <a:solidFill>
                  <a:schemeClr val="accent1">
                    <a:lumMod val="75000"/>
                  </a:schemeClr>
                </a:solidFill>
              </a:rPr>
              <a:t>الشعاب المرجانية هي أساس الكائنات البحرية</a:t>
            </a:r>
            <a:endParaRPr lang="en-US" sz="3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2" name="Content Placeholder 11" descr="Underwater view of a coral&#10;&#10;Description automatically generated">
            <a:extLst>
              <a:ext uri="{FF2B5EF4-FFF2-40B4-BE49-F238E27FC236}">
                <a16:creationId xmlns:a16="http://schemas.microsoft.com/office/drawing/2014/main" id="{0A421C9E-E206-46F7-BCDF-E3F39CEACBB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37" y="1275808"/>
            <a:ext cx="8489658" cy="4856543"/>
          </a:xfrm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C331CBFE-315B-4268-B5FF-C1400A5679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894016" y="710214"/>
            <a:ext cx="3160964" cy="556341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ar-EG" sz="3000" dirty="0"/>
              <a:t>الشعاب المرجانية بتمثل </a:t>
            </a:r>
            <a:r>
              <a:rPr lang="ar-EG" sz="3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25% </a:t>
            </a:r>
            <a:r>
              <a:rPr lang="ar-EG" sz="3000" dirty="0"/>
              <a:t>من بيوت الأسماك</a:t>
            </a:r>
            <a:endParaRPr lang="en-US" sz="3000" dirty="0"/>
          </a:p>
          <a:p>
            <a:pPr marL="0" indent="0" algn="ctr">
              <a:buNone/>
            </a:pPr>
            <a:endParaRPr lang="en-US" sz="3000" dirty="0"/>
          </a:p>
          <a:p>
            <a:pPr marL="0" indent="0" algn="ctr">
              <a:buNone/>
            </a:pPr>
            <a:r>
              <a:rPr lang="ar-EG" sz="3000" dirty="0"/>
              <a:t>الشعاب المرجانية مصدر مهم للغذاء والأكسجين للأحياء المائية وللكوكب</a:t>
            </a:r>
            <a:endParaRPr lang="en-US" sz="3000" dirty="0"/>
          </a:p>
          <a:p>
            <a:pPr marL="0" indent="0" algn="ctr">
              <a:buNone/>
            </a:pPr>
            <a:endParaRPr lang="en-US" sz="3000" dirty="0"/>
          </a:p>
          <a:p>
            <a:pPr marL="0" indent="0" algn="ctr">
              <a:buNone/>
            </a:pPr>
            <a:r>
              <a:rPr lang="ar-EG" sz="3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70% </a:t>
            </a:r>
            <a:r>
              <a:rPr lang="ar-EG" sz="3000" dirty="0"/>
              <a:t>من الأكسجين اللي علي الكوكب بي</a:t>
            </a:r>
            <a:r>
              <a:rPr lang="ar-SA" sz="3000" dirty="0"/>
              <a:t>ي</a:t>
            </a:r>
            <a:r>
              <a:rPr lang="ar-EG" sz="3000" dirty="0"/>
              <a:t>جي من البحر والباقي من الاشجار</a:t>
            </a:r>
            <a:endParaRPr lang="en-US" sz="3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F2D4B5-D9CF-4CFA-BD1F-E500DE46B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CD8D479-8942-46E8-A226-A4E01F7A105C}" type="slidenum">
              <a:rPr lang="en-US" sz="1000" smtClean="0">
                <a:solidFill>
                  <a:schemeClr val="accent1">
                    <a:lumMod val="50000"/>
                  </a:schemeClr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26</a:t>
            </a:fld>
            <a:endParaRPr lang="en-US" sz="10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4E6D61-5A34-470B-817C-679CC7FBA6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3403" y="6629400"/>
            <a:ext cx="1000662" cy="2286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6DD1B487-36FD-4CED-B07A-1A81FC6540B1}" type="datetime1">
              <a:rPr lang="en-US" sz="1000" smtClean="0">
                <a:solidFill>
                  <a:schemeClr val="accent1">
                    <a:lumMod val="50000"/>
                  </a:schemeClr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10/22/2023</a:t>
            </a:fld>
            <a:endParaRPr lang="en-US" sz="10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5CDB3D-831E-4DF0-A22E-03CF52370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000" dirty="0">
                <a:solidFill>
                  <a:schemeClr val="accent1">
                    <a:lumMod val="50000"/>
                  </a:schemeClr>
                </a:solidFill>
              </a:rPr>
              <a:t>Add a footer</a:t>
            </a:r>
            <a:r>
              <a:rPr lang="ar-SA" sz="1000" dirty="0"/>
              <a:t> نشر العدوى </a:t>
            </a:r>
            <a:endParaRPr lang="en-US" sz="1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982DFC53-4E2C-47B2-8F2E-4C82B0FC6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41" y="-18487"/>
            <a:ext cx="2266936" cy="12524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109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1ADD8-B38E-4CFE-AF1A-07CC668F6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4325" y="15971"/>
            <a:ext cx="9371949" cy="1183566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algn="ctr"/>
            <a:r>
              <a:rPr lang="ar-EG" sz="3400" dirty="0">
                <a:solidFill>
                  <a:schemeClr val="accent1">
                    <a:lumMod val="75000"/>
                  </a:schemeClr>
                </a:solidFill>
              </a:rPr>
              <a:t>البلاستيك ونشر العدوي بين الكائنات البحرية</a:t>
            </a:r>
            <a:endParaRPr lang="en-US" sz="3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Content Placeholder 8" descr="A picture containing reef, swimming, underwater, animal&#10;&#10;Description automatically generated">
            <a:extLst>
              <a:ext uri="{FF2B5EF4-FFF2-40B4-BE49-F238E27FC236}">
                <a16:creationId xmlns:a16="http://schemas.microsoft.com/office/drawing/2014/main" id="{2FA0E293-8957-4A43-A88C-3EC4D5E2C5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01" y="1557122"/>
            <a:ext cx="10218198" cy="4934487"/>
          </a:xfrm>
          <a:prstGeom prst="rect">
            <a:avLst/>
          </a:prstGeom>
          <a:noFill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2416C2-2547-4FA9-8DD4-8AD79CFEE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CD8D479-8942-46E8-A226-A4E01F7A105C}" type="slidenum">
              <a:rPr lang="en-US" sz="1000" smtClean="0">
                <a:solidFill>
                  <a:schemeClr val="accent1">
                    <a:lumMod val="50000"/>
                  </a:schemeClr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27</a:t>
            </a:fld>
            <a:endParaRPr lang="en-US" sz="10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20E9FF6-6111-4FC8-9874-2D7EB2772A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3403" y="6629400"/>
            <a:ext cx="1000662" cy="2286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3A66BA0-BF77-43AC-894A-20AD8220B887}" type="datetime1">
              <a:rPr lang="en-US" sz="1000" smtClean="0">
                <a:solidFill>
                  <a:schemeClr val="accent1">
                    <a:lumMod val="50000"/>
                  </a:schemeClr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10/22/2023</a:t>
            </a:fld>
            <a:endParaRPr lang="en-US" sz="10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F5E5168-4F98-4C38-81EB-F25952831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000" dirty="0"/>
              <a:t>Egyptian Tourism Federation</a:t>
            </a:r>
            <a:r>
              <a:rPr lang="ar-SA" sz="1000" dirty="0"/>
              <a:t> السمك </a:t>
            </a:r>
            <a:r>
              <a:rPr lang="ar-SA" sz="1000" dirty="0" err="1"/>
              <a:t>ميعرفش</a:t>
            </a:r>
            <a:r>
              <a:rPr lang="ar-SA" sz="1000" dirty="0"/>
              <a:t> يهرب </a:t>
            </a:r>
            <a:endParaRPr lang="en-US" sz="1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AC3028B7-5187-4D3C-83B5-FB9B9D6CC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41" y="-18487"/>
            <a:ext cx="2266936" cy="12524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7415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5995EE46-584A-4E57-A712-2D7AE4AD7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2877" y="2162556"/>
            <a:ext cx="4155622" cy="2532888"/>
          </a:xfrm>
        </p:spPr>
        <p:txBody>
          <a:bodyPr>
            <a:normAutofit fontScale="90000"/>
          </a:bodyPr>
          <a:lstStyle/>
          <a:p>
            <a:pPr algn="ctr"/>
            <a:br>
              <a:rPr lang="ar-EG" dirty="0"/>
            </a:br>
            <a:r>
              <a:rPr lang="ar-EG" dirty="0"/>
              <a:t>مش هايقدرو يهربو من البلاستيك</a:t>
            </a:r>
            <a:br>
              <a:rPr lang="en-US" dirty="0"/>
            </a:br>
            <a:br>
              <a:rPr lang="en-US" dirty="0"/>
            </a:br>
            <a:r>
              <a:rPr lang="ar-EG" dirty="0"/>
              <a:t>البلاستيك بيوصل لأبعد نقط في البحر بسبب حركة </a:t>
            </a:r>
            <a:r>
              <a:rPr lang="ar-SA" dirty="0"/>
              <a:t>و تيارات </a:t>
            </a:r>
            <a:r>
              <a:rPr lang="ar-EG" dirty="0"/>
              <a:t>الميا</a:t>
            </a:r>
            <a:r>
              <a:rPr lang="ar-SA" dirty="0"/>
              <a:t>ة</a:t>
            </a:r>
            <a:endParaRPr lang="en-US" dirty="0"/>
          </a:p>
        </p:txBody>
      </p:sp>
      <p:pic>
        <p:nvPicPr>
          <p:cNvPr id="8" name="Content Placeholder 7" descr="A fish swimming under water&#10;&#10;Description automatically generated">
            <a:extLst>
              <a:ext uri="{FF2B5EF4-FFF2-40B4-BE49-F238E27FC236}">
                <a16:creationId xmlns:a16="http://schemas.microsoft.com/office/drawing/2014/main" id="{16326325-62D1-4B42-9622-434A45E461C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"/>
          <a:stretch/>
        </p:blipFill>
        <p:spPr>
          <a:xfrm>
            <a:off x="689053" y="1289481"/>
            <a:ext cx="6626657" cy="5065776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0350EA-5F68-4E7D-BED0-484F83989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CD8D479-8942-46E8-A226-A4E01F7A105C}" type="slidenum">
              <a:rPr lang="en-US" sz="1000" smtClean="0">
                <a:solidFill>
                  <a:schemeClr val="accent1">
                    <a:lumMod val="50000"/>
                  </a:schemeClr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28</a:t>
            </a:fld>
            <a:endParaRPr lang="en-US" sz="10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BF0081-899F-4BA7-9B60-FEF78E2C44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3403" y="6629400"/>
            <a:ext cx="1000662" cy="2286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6DD1B487-36FD-4CED-B07A-1A81FC6540B1}" type="datetime1">
              <a:rPr lang="en-US" sz="1000" smtClean="0">
                <a:solidFill>
                  <a:schemeClr val="accent1">
                    <a:lumMod val="50000"/>
                  </a:schemeClr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10/22/2023</a:t>
            </a:fld>
            <a:endParaRPr lang="en-US" sz="10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2FE0B6-502A-49A6-A87B-295614E27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000" dirty="0">
                <a:solidFill>
                  <a:schemeClr val="accent1">
                    <a:lumMod val="50000"/>
                  </a:schemeClr>
                </a:solidFill>
              </a:rPr>
              <a:t>Add a footer</a:t>
            </a:r>
            <a:r>
              <a:rPr lang="ar-SA" sz="1000" dirty="0">
                <a:solidFill>
                  <a:schemeClr val="accent1">
                    <a:lumMod val="50000"/>
                  </a:schemeClr>
                </a:solidFill>
              </a:rPr>
              <a:t> البلاستيك يطفو </a:t>
            </a:r>
            <a:endParaRPr lang="en-US" sz="1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1106E4D-8B2F-415A-9B8B-40F766485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41" y="-18487"/>
            <a:ext cx="2266936" cy="12524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1114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4E352-DFB9-4FB4-AE6C-F38276D38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3506" y="165480"/>
            <a:ext cx="9371949" cy="1183566"/>
          </a:xfrm>
        </p:spPr>
        <p:txBody>
          <a:bodyPr/>
          <a:lstStyle/>
          <a:p>
            <a:pPr algn="ctr"/>
            <a:r>
              <a:rPr lang="ar-EG" dirty="0"/>
              <a:t>البلاستيك بيطفو علي سطح المياه</a:t>
            </a:r>
            <a:endParaRPr lang="en-US" dirty="0"/>
          </a:p>
        </p:txBody>
      </p:sp>
      <p:pic>
        <p:nvPicPr>
          <p:cNvPr id="8" name="Content Placeholder 7" descr="Water next to the ocean&#10;&#10;Description automatically generated">
            <a:extLst>
              <a:ext uri="{FF2B5EF4-FFF2-40B4-BE49-F238E27FC236}">
                <a16:creationId xmlns:a16="http://schemas.microsoft.com/office/drawing/2014/main" id="{209146DF-0162-46F8-8F03-13D5B235BA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91" y="1557560"/>
            <a:ext cx="10456408" cy="486332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36BD43-C2E2-473E-A03E-1AF0C2AFA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29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7805AB-F28F-43E3-9472-A66DA92CE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10/22/2023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18573E-49B5-46CD-80A7-E04DD4E0C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r>
              <a:rPr lang="ar-SA" dirty="0"/>
              <a:t> الدوامات البحرية 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0DD7A23-4604-4FDA-8BE7-783530F18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41" y="-18487"/>
            <a:ext cx="2266936" cy="12524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5484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ar-SA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تـاريخ تـطـور البلاستيك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10/22/2023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Egyptian Tourism Federation</a:t>
            </a:r>
            <a:r>
              <a:rPr lang="ar-SA" dirty="0"/>
              <a:t> </a:t>
            </a:r>
            <a:r>
              <a:rPr lang="en-US" dirty="0"/>
              <a:t> </a:t>
            </a:r>
            <a:r>
              <a:rPr lang="ar-SA" dirty="0"/>
              <a:t>ايه الحاجات المصنوعة من البلاستيك؟!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2CCC4C-3270-49C0-81DD-B01CA5C72B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926" y="1566001"/>
            <a:ext cx="10928412" cy="4620682"/>
          </a:xfrm>
        </p:spPr>
        <p:txBody>
          <a:bodyPr>
            <a:normAutofit/>
          </a:bodyPr>
          <a:lstStyle/>
          <a:p>
            <a:pPr algn="r" rtl="1"/>
            <a:endParaRPr lang="en-US" dirty="0"/>
          </a:p>
          <a:p>
            <a:pPr algn="r" rtl="1"/>
            <a:r>
              <a:rPr lang="ar-SA" dirty="0"/>
              <a:t>كلمة بلاستيك دارجة من كلمة "بلاستيكوز" وده معناه "تشك</a:t>
            </a:r>
            <a:r>
              <a:rPr lang="ar-EG" dirty="0"/>
              <a:t>ي</a:t>
            </a:r>
            <a:r>
              <a:rPr lang="ar-SA" dirty="0"/>
              <a:t>ل".</a:t>
            </a:r>
            <a:endParaRPr lang="ar-EG" dirty="0"/>
          </a:p>
          <a:p>
            <a:pPr algn="r" rtl="1"/>
            <a:r>
              <a:rPr lang="ar-EG" dirty="0"/>
              <a:t>تم إختراعه عام </a:t>
            </a:r>
            <a:r>
              <a:rPr lang="ar-EG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1869</a:t>
            </a:r>
            <a:r>
              <a:rPr lang="ar-EG" dirty="0"/>
              <a:t> بمدينة نيويورك من مادة </a:t>
            </a:r>
            <a:r>
              <a:rPr lang="ar-EG" dirty="0" err="1"/>
              <a:t>السيلولوز</a:t>
            </a:r>
            <a:r>
              <a:rPr lang="ar-EG" dirty="0"/>
              <a:t> المستخرجة من فايبر القطن.</a:t>
            </a:r>
          </a:p>
          <a:p>
            <a:pPr algn="r" rtl="1"/>
            <a:r>
              <a:rPr lang="ar-EG" dirty="0"/>
              <a:t>عام </a:t>
            </a:r>
            <a:r>
              <a:rPr lang="ar-EG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1907</a:t>
            </a:r>
            <a:r>
              <a:rPr lang="ar-EG" dirty="0"/>
              <a:t> تم إختراع أول نوع بلاستيك  بإستخدام مشتقات النفط الخام ، يتميز هذا النوع من البلاستيك بقلة التكلفه لإنه يعتمد علي التحول الكيميائي للفحم والغاز الطبيعي.</a:t>
            </a:r>
          </a:p>
          <a:p>
            <a:pPr algn="r" rtl="1"/>
            <a:r>
              <a:rPr lang="ar-EG" dirty="0"/>
              <a:t>أطلق عليها المادة ذات الألف إستخدام لإنها مادة متينة، رخيصة، يمكن تشكيلها بسهولة، ومقاومة للماء والحرارة.</a:t>
            </a:r>
          </a:p>
          <a:p>
            <a:pPr algn="r" rtl="1"/>
            <a:r>
              <a:rPr lang="ar-EG" dirty="0"/>
              <a:t>ثم تم إختراع مادة النيلون عام </a:t>
            </a:r>
            <a:r>
              <a:rPr lang="ar-EG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1930</a:t>
            </a:r>
            <a:r>
              <a:rPr lang="ar-EG" dirty="0"/>
              <a:t> كبديلاً للحرير لعمل الحبال.</a:t>
            </a:r>
          </a:p>
          <a:p>
            <a:pPr algn="r" rtl="1"/>
            <a:r>
              <a:rPr lang="ar-EG" dirty="0"/>
              <a:t>من الوقت ده، توقف العالم عن تصنيع البلاستيك المٌصنع من الفيبر وركزو فقط في تصنيع البلاستيك المُصنع من مشتقات البترول</a:t>
            </a:r>
            <a:r>
              <a:rPr lang="ar-SA" dirty="0"/>
              <a:t>.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A73A051-75C1-4C33-AF7D-96D326F6E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41" y="-18487"/>
            <a:ext cx="2266936" cy="12524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3269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BF1E9-FCB2-4A51-B7CB-C75971EC9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4777" y="264742"/>
            <a:ext cx="9371949" cy="1183566"/>
          </a:xfrm>
        </p:spPr>
        <p:txBody>
          <a:bodyPr/>
          <a:lstStyle/>
          <a:p>
            <a:pPr algn="ctr"/>
            <a:r>
              <a:rPr lang="ar-EG" dirty="0"/>
              <a:t>توجد كميات كبيرة من البلاستيك متجمعة</a:t>
            </a:r>
            <a:br>
              <a:rPr lang="ar-SA" dirty="0"/>
            </a:br>
            <a:r>
              <a:rPr lang="ar-EG" dirty="0"/>
              <a:t> في </a:t>
            </a:r>
            <a:r>
              <a:rPr lang="ar-EG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ar-EG" dirty="0"/>
              <a:t> </a:t>
            </a:r>
            <a:r>
              <a:rPr lang="ar-E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دوامات</a:t>
            </a:r>
            <a:r>
              <a:rPr lang="ar-EG" dirty="0"/>
              <a:t> ضخمة في المحيطات</a:t>
            </a:r>
            <a:endParaRPr lang="en-US" dirty="0"/>
          </a:p>
        </p:txBody>
      </p:sp>
      <p:pic>
        <p:nvPicPr>
          <p:cNvPr id="10" name="Content Placeholder 9" descr="A close up of a logo&#10;&#10;Description automatically generated">
            <a:extLst>
              <a:ext uri="{FF2B5EF4-FFF2-40B4-BE49-F238E27FC236}">
                <a16:creationId xmlns:a16="http://schemas.microsoft.com/office/drawing/2014/main" id="{128FE427-A0FC-4EB0-BD18-8BAA30D8FB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87" y="1574969"/>
            <a:ext cx="10425226" cy="4927769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FBEF9E-0380-4E3C-94A2-02DB544B7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30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0B3BA31-4F75-4040-8C68-2A0E592F9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66BA0-BF77-43AC-894A-20AD8220B887}" type="datetime1">
              <a:rPr lang="en-US" smtClean="0"/>
              <a:pPr/>
              <a:t>10/22/2023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33208AF-9534-4C2D-8AAF-7EFEF88D9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r>
              <a:rPr lang="ar-SA" dirty="0"/>
              <a:t> أثناء التفريخ تتغذى على البلاستيك </a:t>
            </a:r>
            <a:endParaRPr lang="en-US" dirty="0"/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4D51C9EB-8B57-4EE3-8841-2741D3FA5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41" y="-18487"/>
            <a:ext cx="2266936" cy="12524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4357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6345D-4F1F-4383-9B03-BB407E354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4998" y="0"/>
            <a:ext cx="9371949" cy="1183566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algn="ctr"/>
            <a:r>
              <a:rPr lang="ar-EG" sz="3400" dirty="0">
                <a:solidFill>
                  <a:schemeClr val="accent1">
                    <a:lumMod val="75000"/>
                  </a:schemeClr>
                </a:solidFill>
              </a:rPr>
              <a:t>الكائنات البحرية </a:t>
            </a:r>
            <a:r>
              <a:rPr lang="ar-SA" sz="3400" dirty="0">
                <a:solidFill>
                  <a:schemeClr val="accent1">
                    <a:lumMod val="75000"/>
                  </a:schemeClr>
                </a:solidFill>
              </a:rPr>
              <a:t>و الطيور </a:t>
            </a:r>
            <a:r>
              <a:rPr lang="ar-EG" sz="3400" dirty="0" err="1">
                <a:solidFill>
                  <a:schemeClr val="accent1">
                    <a:lumMod val="75000"/>
                  </a:schemeClr>
                </a:solidFill>
              </a:rPr>
              <a:t>بتتغذي</a:t>
            </a:r>
            <a:r>
              <a:rPr lang="ar-EG" sz="3400" dirty="0">
                <a:solidFill>
                  <a:schemeClr val="accent1">
                    <a:lumMod val="75000"/>
                  </a:schemeClr>
                </a:solidFill>
              </a:rPr>
              <a:t> علي البلاستيك</a:t>
            </a:r>
            <a:endParaRPr lang="en-US" sz="3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Content Placeholder 7" descr="A picture containing table, flying, several, water&#10;&#10;Description automatically generated">
            <a:extLst>
              <a:ext uri="{FF2B5EF4-FFF2-40B4-BE49-F238E27FC236}">
                <a16:creationId xmlns:a16="http://schemas.microsoft.com/office/drawing/2014/main" id="{6D9582BE-8841-4F25-8AD6-0168952B866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" r="3" b="3"/>
          <a:stretch/>
        </p:blipFill>
        <p:spPr>
          <a:xfrm>
            <a:off x="643376" y="1551192"/>
            <a:ext cx="4936723" cy="4948056"/>
          </a:xfrm>
          <a:prstGeom prst="rect">
            <a:avLst/>
          </a:prstGeom>
          <a:noFill/>
        </p:spPr>
      </p:pic>
      <p:pic>
        <p:nvPicPr>
          <p:cNvPr id="15" name="Content Placeholder 14" descr="A picture containing grass, outdoor, bird, standing&#10;&#10;Description automatically generated">
            <a:extLst>
              <a:ext uri="{FF2B5EF4-FFF2-40B4-BE49-F238E27FC236}">
                <a16:creationId xmlns:a16="http://schemas.microsoft.com/office/drawing/2014/main" id="{62F40569-70A9-4668-94C5-4AD17B77AE0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954" y="3208099"/>
            <a:ext cx="4936723" cy="329114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4F7BF-F961-489D-8385-4D3B61EC2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CD8D479-8942-46E8-A226-A4E01F7A105C}" type="slidenum">
              <a:rPr lang="en-US" sz="1000" smtClean="0">
                <a:solidFill>
                  <a:schemeClr val="accent1">
                    <a:lumMod val="50000"/>
                  </a:schemeClr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31</a:t>
            </a:fld>
            <a:endParaRPr lang="en-US" sz="10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615DA8-0C78-4C3E-A464-10990F4B27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3403" y="6629400"/>
            <a:ext cx="1000662" cy="2286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6DD1B487-36FD-4CED-B07A-1A81FC6540B1}" type="datetime1">
              <a:rPr lang="en-US" sz="1000" smtClean="0">
                <a:solidFill>
                  <a:schemeClr val="accent1">
                    <a:lumMod val="50000"/>
                  </a:schemeClr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10/22/2023</a:t>
            </a:fld>
            <a:endParaRPr lang="en-US" sz="10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C1CDA1-63BF-47B6-98D5-475D0759F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000" dirty="0">
                <a:solidFill>
                  <a:schemeClr val="accent1">
                    <a:lumMod val="50000"/>
                  </a:schemeClr>
                </a:solidFill>
              </a:rPr>
              <a:t>Add a footer</a:t>
            </a:r>
            <a:r>
              <a:rPr lang="ar-SA" sz="1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ar-SA" sz="1000" dirty="0" err="1">
                <a:solidFill>
                  <a:schemeClr val="accent1">
                    <a:lumMod val="50000"/>
                  </a:schemeClr>
                </a:solidFill>
              </a:rPr>
              <a:t>المايكروبلاستيك</a:t>
            </a:r>
            <a:r>
              <a:rPr lang="ar-SA" sz="1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en-US" sz="1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AB0169-D31E-435C-B1B8-C794BB35FE66}"/>
              </a:ext>
            </a:extLst>
          </p:cNvPr>
          <p:cNvSpPr txBox="1"/>
          <p:nvPr/>
        </p:nvSpPr>
        <p:spPr>
          <a:xfrm>
            <a:off x="6611902" y="1556281"/>
            <a:ext cx="46100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800" b="1" dirty="0"/>
              <a:t>بيفتكرو الأكياس البلاستيك ذو الاستخدام الاحادي علي انه قنديل البحر</a:t>
            </a:r>
            <a:endParaRPr lang="en-US" sz="2800" b="1" dirty="0"/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7351F4E4-3006-4348-8FC4-27A76D78E8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41" y="-18487"/>
            <a:ext cx="2266936" cy="12524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62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E97BD-CFD7-4C66-9277-9CE4583D9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777" y="2263914"/>
            <a:ext cx="6949440" cy="1726196"/>
          </a:xfrm>
        </p:spPr>
        <p:txBody>
          <a:bodyPr/>
          <a:lstStyle/>
          <a:p>
            <a:pPr algn="r" rtl="1"/>
            <a:r>
              <a:rPr lang="ar-SA" dirty="0" err="1"/>
              <a:t>المايكروبلاستيك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19E552-C269-46DE-856B-AB26D49CB9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SA" dirty="0"/>
              <a:t>ما هو ؟!!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2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965FD-003C-4B18-A0E0-74BBFFADA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4777" y="405892"/>
            <a:ext cx="9371949" cy="1455526"/>
          </a:xfrm>
        </p:spPr>
        <p:txBody>
          <a:bodyPr>
            <a:normAutofit fontScale="90000"/>
          </a:bodyPr>
          <a:lstStyle/>
          <a:p>
            <a:pPr algn="ctr"/>
            <a:r>
              <a:rPr lang="ar-EG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المايكرو بلاستيك</a:t>
            </a:r>
            <a:br>
              <a:rPr lang="ar-SA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ar-EG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ar-SA" dirty="0"/>
            </a:br>
            <a:r>
              <a:rPr lang="ar-EG" dirty="0"/>
              <a:t> صغيرة جداً لدرجة إنك ممكن ما </a:t>
            </a:r>
            <a:r>
              <a:rPr lang="ar-EG" dirty="0" err="1"/>
              <a:t>تشوفهاش</a:t>
            </a:r>
            <a:endParaRPr lang="en-US" dirty="0"/>
          </a:p>
        </p:txBody>
      </p:sp>
      <p:pic>
        <p:nvPicPr>
          <p:cNvPr id="9" name="Content Placeholder 8" descr="A picture containing food, sitting, photo, doughnut&#10;&#10;Description automatically generated">
            <a:extLst>
              <a:ext uri="{FF2B5EF4-FFF2-40B4-BE49-F238E27FC236}">
                <a16:creationId xmlns:a16="http://schemas.microsoft.com/office/drawing/2014/main" id="{0BE305E0-1C99-42D7-BBFC-6CE20590781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03" y="2358156"/>
            <a:ext cx="5000897" cy="3016400"/>
          </a:xfrm>
        </p:spPr>
      </p:pic>
      <p:pic>
        <p:nvPicPr>
          <p:cNvPr id="11" name="Content Placeholder 10" descr="A picture containing food, small, holding, hand&#10;&#10;Description automatically generated">
            <a:extLst>
              <a:ext uri="{FF2B5EF4-FFF2-40B4-BE49-F238E27FC236}">
                <a16:creationId xmlns:a16="http://schemas.microsoft.com/office/drawing/2014/main" id="{590C5373-2EA4-4197-8D12-DD1EBF6C554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825" y="2358156"/>
            <a:ext cx="4514850" cy="3016399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2AA777-01FF-4003-8080-4C645219A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33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45BB439-116E-483D-8F09-0A75A6A11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66BA0-BF77-43AC-894A-20AD8220B887}" type="datetime1">
              <a:rPr lang="en-US" smtClean="0"/>
              <a:pPr/>
              <a:t>10/22/2023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B8D6F45-38DA-49DA-BF9D-97AA07E55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r>
              <a:rPr lang="ar-SA" dirty="0"/>
              <a:t> نتغذى </a:t>
            </a:r>
            <a:r>
              <a:rPr lang="ar-SA" dirty="0" err="1"/>
              <a:t>عالبلاستيك</a:t>
            </a:r>
            <a:r>
              <a:rPr lang="ar-SA" dirty="0"/>
              <a:t> </a:t>
            </a:r>
            <a:endParaRPr lang="en-US" dirty="0"/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79FB5D1C-CD8B-49B4-82E5-606ADA4F04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41" y="-18487"/>
            <a:ext cx="2266936" cy="12524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0195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CD087D31-156F-4B79-A91B-D1167C9E2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8512" y="-60282"/>
            <a:ext cx="9371949" cy="1183566"/>
          </a:xfrm>
        </p:spPr>
        <p:txBody>
          <a:bodyPr/>
          <a:lstStyle/>
          <a:p>
            <a:pPr algn="ctr"/>
            <a:r>
              <a:rPr lang="ar-EG" dirty="0"/>
              <a:t>إحنا بناكل البلاستيك عن طريق تناول الأسماك</a:t>
            </a:r>
            <a:endParaRPr lang="en-US" dirty="0"/>
          </a:p>
        </p:txBody>
      </p:sp>
      <p:pic>
        <p:nvPicPr>
          <p:cNvPr id="9" name="Content Placeholder 8" descr="A picture containing sitting, food, table&#10;&#10;Description automatically generated">
            <a:extLst>
              <a:ext uri="{FF2B5EF4-FFF2-40B4-BE49-F238E27FC236}">
                <a16:creationId xmlns:a16="http://schemas.microsoft.com/office/drawing/2014/main" id="{54156E59-A432-4B04-9CD8-726D7500AD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6" r="1" b="15594"/>
          <a:stretch/>
        </p:blipFill>
        <p:spPr>
          <a:xfrm>
            <a:off x="1410027" y="1566001"/>
            <a:ext cx="9371948" cy="4620682"/>
          </a:xfrm>
          <a:prstGeom prst="rect">
            <a:avLst/>
          </a:prstGeom>
          <a:noFill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CC9836-C400-4277-8E90-6B3323C97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CD8D479-8942-46E8-A226-A4E01F7A105C}" type="slidenum">
              <a:rPr lang="en-US" sz="1000" smtClean="0">
                <a:solidFill>
                  <a:schemeClr val="accent1">
                    <a:lumMod val="50000"/>
                  </a:schemeClr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34</a:t>
            </a:fld>
            <a:endParaRPr lang="en-US" sz="10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F186EFB-108C-46D0-9562-D1E93F762E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3403" y="6629400"/>
            <a:ext cx="1000662" cy="2286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3A66BA0-BF77-43AC-894A-20AD8220B887}" type="datetime1">
              <a:rPr lang="en-US" sz="1000" smtClean="0">
                <a:solidFill>
                  <a:schemeClr val="accent1">
                    <a:lumMod val="50000"/>
                  </a:schemeClr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10/22/2023</a:t>
            </a:fld>
            <a:endParaRPr lang="en-US" sz="10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67FF6A0-2CC6-4127-A1B7-54FE461ED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000">
                <a:solidFill>
                  <a:schemeClr val="accent1">
                    <a:lumMod val="50000"/>
                  </a:schemeClr>
                </a:solidFill>
              </a:rPr>
              <a:t>Add a footer</a:t>
            </a:r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85957F1E-7EE5-48B9-9740-67467CF66C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41" y="-18487"/>
            <a:ext cx="2266936" cy="12524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5809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8DE3A-0466-4661-928C-86BA376FC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9836" y="284965"/>
            <a:ext cx="9371949" cy="1183566"/>
          </a:xfrm>
        </p:spPr>
        <p:txBody>
          <a:bodyPr/>
          <a:lstStyle/>
          <a:p>
            <a:pPr algn="ctr"/>
            <a:r>
              <a:rPr lang="ar-EG" dirty="0"/>
              <a:t>الأسماك ب</a:t>
            </a:r>
            <a:r>
              <a:rPr lang="ar-SA" dirty="0"/>
              <a:t>ـ </a:t>
            </a:r>
            <a:r>
              <a:rPr lang="ar-EG" dirty="0" err="1"/>
              <a:t>تاكل</a:t>
            </a:r>
            <a:r>
              <a:rPr lang="ar-EG" dirty="0"/>
              <a:t> المايكرو بلاستيك وينتهي بيها الأمر في وجبات الغذاء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E4392F-F1C8-40D6-A3FB-AFC464FF7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35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8F12BC8-153E-47F2-9462-110AFD2D5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66BA0-BF77-43AC-894A-20AD8220B887}" type="datetime1">
              <a:rPr lang="en-US" smtClean="0"/>
              <a:pPr/>
              <a:t>10/22/2023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8946A47-BB3C-49C6-B6B3-5B483F1BF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r>
              <a:rPr lang="ar-SA" dirty="0"/>
              <a:t> البلاستيك و الصحة </a:t>
            </a:r>
            <a:endParaRPr lang="en-US" dirty="0"/>
          </a:p>
        </p:txBody>
      </p:sp>
      <p:pic>
        <p:nvPicPr>
          <p:cNvPr id="19" name="Content Placeholder 18" descr="A picture containing drawing&#10;&#10;Description automatically generated">
            <a:extLst>
              <a:ext uri="{FF2B5EF4-FFF2-40B4-BE49-F238E27FC236}">
                <a16:creationId xmlns:a16="http://schemas.microsoft.com/office/drawing/2014/main" id="{3F6B7B01-B479-45D0-A5AF-F6413CEE666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8" r="7134"/>
          <a:stretch/>
        </p:blipFill>
        <p:spPr>
          <a:xfrm>
            <a:off x="1783390" y="1547640"/>
            <a:ext cx="8852910" cy="5002651"/>
          </a:xfrm>
        </p:spPr>
      </p:pic>
    </p:spTree>
    <p:extLst>
      <p:ext uri="{BB962C8B-B14F-4D97-AF65-F5344CB8AC3E}">
        <p14:creationId xmlns:p14="http://schemas.microsoft.com/office/powerpoint/2010/main" val="136760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F6AF3-146C-47D5-AE2A-2A4F43891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SA" dirty="0"/>
              <a:t>البلاستيك والصحة!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8190E8D-6020-416C-B690-687EDDE84C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900" y="1811654"/>
            <a:ext cx="4608576" cy="823912"/>
          </a:xfrm>
        </p:spPr>
        <p:txBody>
          <a:bodyPr/>
          <a:lstStyle/>
          <a:p>
            <a:r>
              <a:rPr lang="ar-EG" dirty="0"/>
              <a:t>البلاستيك بيأثر علي صحتنا</a:t>
            </a:r>
            <a:endParaRPr lang="en-US" dirty="0"/>
          </a:p>
        </p:txBody>
      </p:sp>
      <p:pic>
        <p:nvPicPr>
          <p:cNvPr id="12" name="Content Placeholder 11" descr="A picture containing room, computer, clock&#10;&#10;Description automatically generated">
            <a:extLst>
              <a:ext uri="{FF2B5EF4-FFF2-40B4-BE49-F238E27FC236}">
                <a16:creationId xmlns:a16="http://schemas.microsoft.com/office/drawing/2014/main" id="{236CF942-64A4-4E22-B864-58762A8473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481" y="2999231"/>
            <a:ext cx="5197551" cy="3266504"/>
          </a:xfr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95907EC-6A57-431C-BE5D-A8C97C172A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066947" y="1699154"/>
            <a:ext cx="4610100" cy="823912"/>
          </a:xfrm>
        </p:spPr>
        <p:txBody>
          <a:bodyPr/>
          <a:lstStyle/>
          <a:p>
            <a:pPr algn="ctr"/>
            <a:r>
              <a:rPr lang="ar-EG" dirty="0"/>
              <a:t>وده لإن البلاستيك موجود حوالينا في كل مكان</a:t>
            </a:r>
            <a:endParaRPr lang="en-US" dirty="0"/>
          </a:p>
        </p:txBody>
      </p:sp>
      <p:pic>
        <p:nvPicPr>
          <p:cNvPr id="14" name="Content Placeholder 13" descr="A glass of orange juice&#10;&#10;Description automatically generated">
            <a:extLst>
              <a:ext uri="{FF2B5EF4-FFF2-40B4-BE49-F238E27FC236}">
                <a16:creationId xmlns:a16="http://schemas.microsoft.com/office/drawing/2014/main" id="{B63F0379-0553-4672-B148-776C769C16E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065" y="2670439"/>
            <a:ext cx="3835864" cy="381158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8351C2-6DB8-498A-B311-791B1AA88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36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4FFF13-013D-4A39-A775-C287FE9E6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10/22/2023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288E93-A88B-44A4-A862-5A684C662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F768B9AB-B8A2-4065-A666-EB10A5AE78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41" y="-18487"/>
            <a:ext cx="2266936" cy="12524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5098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52F82E-AD97-4EB8-97D5-22CA70B17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68899" y="1394609"/>
            <a:ext cx="4608576" cy="823912"/>
          </a:xfrm>
        </p:spPr>
        <p:txBody>
          <a:bodyPr>
            <a:normAutofit/>
          </a:bodyPr>
          <a:lstStyle/>
          <a:p>
            <a:pPr algn="ctr" rtl="1"/>
            <a:r>
              <a:rPr lang="ar-EG" dirty="0">
                <a:solidFill>
                  <a:srgbClr val="FF0000"/>
                </a:solidFill>
              </a:rPr>
              <a:t>ما </a:t>
            </a:r>
            <a:r>
              <a:rPr lang="ar-EG" dirty="0" err="1">
                <a:solidFill>
                  <a:srgbClr val="FF0000"/>
                </a:solidFill>
              </a:rPr>
              <a:t>تسخنيش</a:t>
            </a:r>
            <a:r>
              <a:rPr lang="ar-EG" dirty="0">
                <a:solidFill>
                  <a:srgbClr val="FF0000"/>
                </a:solidFill>
              </a:rPr>
              <a:t> أي أغذية أو مشروبات في علب بلاستيك!!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1" name="Content Placeholder 10" descr="A picture containing indoor, small, green, table&#10;&#10;Description automatically generated">
            <a:extLst>
              <a:ext uri="{FF2B5EF4-FFF2-40B4-BE49-F238E27FC236}">
                <a16:creationId xmlns:a16="http://schemas.microsoft.com/office/drawing/2014/main" id="{37FF26C4-50D6-4235-9A3F-EB6D290A65E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187968" y="2803260"/>
            <a:ext cx="4608513" cy="3072342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D72419-E3BB-4893-BDD8-4FE6DCF764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048000" y="265800"/>
            <a:ext cx="7887855" cy="823912"/>
          </a:xfrm>
        </p:spPr>
        <p:txBody>
          <a:bodyPr>
            <a:normAutofit/>
          </a:bodyPr>
          <a:lstStyle/>
          <a:p>
            <a:pPr algn="ctr"/>
            <a:r>
              <a:rPr lang="ar-EG" sz="2800" dirty="0"/>
              <a:t>إزاي البلاستيك بيأثر علي صحتنا؟</a:t>
            </a:r>
            <a:endParaRPr lang="en-US" sz="28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3859A2-5E0E-4A9E-A68B-4E78A8B085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21745" y="2423636"/>
            <a:ext cx="6345381" cy="3811271"/>
          </a:xfrm>
        </p:spPr>
        <p:txBody>
          <a:bodyPr>
            <a:normAutofit/>
          </a:bodyPr>
          <a:lstStyle/>
          <a:p>
            <a:pPr algn="r"/>
            <a:endParaRPr lang="en-US" dirty="0"/>
          </a:p>
          <a:p>
            <a:pPr marL="0" indent="0" algn="r">
              <a:buNone/>
            </a:pPr>
            <a:r>
              <a:rPr lang="ar-EG" dirty="0"/>
              <a:t>الأبحاث بتأكد إن البلاستيك ممكن يأثر علي الآتي:</a:t>
            </a:r>
          </a:p>
          <a:p>
            <a:pPr algn="r" rtl="1"/>
            <a:r>
              <a:rPr lang="ar-EG" dirty="0"/>
              <a:t> مشاكل في الجهاز التناسلي والهرمونات</a:t>
            </a:r>
          </a:p>
          <a:p>
            <a:pPr algn="r" rtl="1"/>
            <a:r>
              <a:rPr lang="ar-EG" dirty="0"/>
              <a:t>السرطانات</a:t>
            </a:r>
          </a:p>
          <a:p>
            <a:pPr algn="r" rtl="1"/>
            <a:r>
              <a:rPr lang="ar-EG" dirty="0"/>
              <a:t>بيدمر الأوعية الدموية</a:t>
            </a:r>
          </a:p>
          <a:p>
            <a:pPr algn="r" rtl="1"/>
            <a:r>
              <a:rPr lang="ar-EG" dirty="0"/>
              <a:t>عدم قابلية الجسم للعلاج الكيماوي</a:t>
            </a:r>
            <a:endParaRPr lang="en-US" dirty="0"/>
          </a:p>
          <a:p>
            <a:pPr marL="0" indent="0" algn="r">
              <a:buNone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FDEB3-C35A-4772-8F73-602BCD756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37</a:t>
            </a:fld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2B25187-1C81-412B-90DE-AEB1D2D59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81B4D-F060-418E-A958-B2BDC1A258F8}" type="datetime1">
              <a:rPr lang="en-US" smtClean="0"/>
              <a:pPr/>
              <a:t>10/22/2023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9F8FFEB-AD9A-4289-A4B7-DFB3913B4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r>
              <a:rPr lang="ar-SA" dirty="0"/>
              <a:t>توصيات </a:t>
            </a:r>
            <a:endParaRPr lang="en-US" dirty="0"/>
          </a:p>
        </p:txBody>
      </p:sp>
      <p:pic>
        <p:nvPicPr>
          <p:cNvPr id="18" name="Graphic 17" descr="Warning">
            <a:extLst>
              <a:ext uri="{FF2B5EF4-FFF2-40B4-BE49-F238E27FC236}">
                <a16:creationId xmlns:a16="http://schemas.microsoft.com/office/drawing/2014/main" id="{50845D0E-5EA9-40C5-AFA5-5F41F6C6B8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55734" y="1349365"/>
            <a:ext cx="914400" cy="914400"/>
          </a:xfrm>
          <a:prstGeom prst="rect">
            <a:avLst/>
          </a:prstGeom>
        </p:spPr>
      </p:pic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16881395-8171-4804-8049-03F7E38003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41" y="-18487"/>
            <a:ext cx="2266936" cy="12524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5341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8CCAA-3AC7-4CC0-950E-3F6C28ABF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5557" y="148032"/>
            <a:ext cx="9371949" cy="1183566"/>
          </a:xfrm>
        </p:spPr>
        <p:txBody>
          <a:bodyPr>
            <a:normAutofit/>
          </a:bodyPr>
          <a:lstStyle/>
          <a:p>
            <a:pPr algn="ctr"/>
            <a:r>
              <a:rPr lang="ar-EG" sz="6000" dirty="0"/>
              <a:t>نوصي بــ</a:t>
            </a:r>
            <a:endParaRPr lang="en-US" sz="6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2481FA-8C86-4A6B-A837-622BD2129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11225" y="1521243"/>
            <a:ext cx="4608576" cy="823912"/>
          </a:xfrm>
        </p:spPr>
        <p:txBody>
          <a:bodyPr>
            <a:normAutofit/>
          </a:bodyPr>
          <a:lstStyle/>
          <a:p>
            <a:pPr algn="ctr"/>
            <a:r>
              <a:rPr lang="ar-EG" dirty="0"/>
              <a:t>ما </a:t>
            </a:r>
            <a:r>
              <a:rPr lang="ar-EG" dirty="0" err="1"/>
              <a:t>تشربش</a:t>
            </a:r>
            <a:r>
              <a:rPr lang="ar-EG" dirty="0"/>
              <a:t> الشاي في أكواب بلاستيك</a:t>
            </a:r>
            <a:endParaRPr lang="en-US" dirty="0"/>
          </a:p>
        </p:txBody>
      </p:sp>
      <p:pic>
        <p:nvPicPr>
          <p:cNvPr id="14" name="Content Placeholder 13" descr="A cup of coffee on a table&#10;&#10;Description automatically generated">
            <a:extLst>
              <a:ext uri="{FF2B5EF4-FFF2-40B4-BE49-F238E27FC236}">
                <a16:creationId xmlns:a16="http://schemas.microsoft.com/office/drawing/2014/main" id="{82A5B0BB-3E23-4C75-B45C-F5C5D352C2D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225557" y="2372048"/>
            <a:ext cx="2858690" cy="3811587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8028CA-28B2-4B42-BEF9-0A3EA17669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ar-EG" dirty="0"/>
              <a:t>إستخدام الزجاج في تسخين الطعام بدلا من البلاستيك</a:t>
            </a:r>
            <a:endParaRPr lang="en-US" dirty="0"/>
          </a:p>
        </p:txBody>
      </p:sp>
      <p:pic>
        <p:nvPicPr>
          <p:cNvPr id="11" name="Content Placeholder 10" descr="A picture containing cabinet, microwave, oven, indoor&#10;&#10;Description automatically generated">
            <a:extLst>
              <a:ext uri="{FF2B5EF4-FFF2-40B4-BE49-F238E27FC236}">
                <a16:creationId xmlns:a16="http://schemas.microsoft.com/office/drawing/2014/main" id="{05906EEE-BD4C-4C26-9535-895DF38E9C3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209845" y="2473219"/>
            <a:ext cx="4610100" cy="3457575"/>
          </a:xfr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0D926F-FC83-40A1-A5DB-0F9CEAEE9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38</a:t>
            </a:fld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C099FD1-BE53-4A80-B9C9-7388FFACF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81B4D-F060-418E-A958-B2BDC1A258F8}" type="datetime1">
              <a:rPr lang="en-US" smtClean="0"/>
              <a:pPr/>
              <a:t>10/22/2023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B847F02-5A3A-42A6-84A4-1921ECED8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E6732B3-13B5-4A72-8CE4-24759F2F1E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3485" y="2473219"/>
            <a:ext cx="3120942" cy="3120942"/>
          </a:xfrm>
          <a:prstGeom prst="rect">
            <a:avLst/>
          </a:prstGeom>
        </p:spPr>
      </p:pic>
      <p:pic>
        <p:nvPicPr>
          <p:cNvPr id="13" name="Content Placeholder 6">
            <a:extLst>
              <a:ext uri="{FF2B5EF4-FFF2-40B4-BE49-F238E27FC236}">
                <a16:creationId xmlns:a16="http://schemas.microsoft.com/office/drawing/2014/main" id="{56DABB05-0FC6-42E5-B9D8-A8DDF43425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841" y="-18487"/>
            <a:ext cx="2266936" cy="1252483"/>
          </a:xfrm>
          <a:prstGeom prst="rect">
            <a:avLst/>
          </a:prstGeom>
          <a:noFill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8506AD-2E42-4FE0-9C92-449922CBF8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0850" y="2515817"/>
            <a:ext cx="3317405" cy="331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40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0F7FFD3-6062-4B0A-9A2C-0EC4E4831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777" y="2263914"/>
            <a:ext cx="6949440" cy="2130534"/>
          </a:xfrm>
        </p:spPr>
        <p:txBody>
          <a:bodyPr/>
          <a:lstStyle/>
          <a:p>
            <a:pPr algn="r"/>
            <a:r>
              <a:rPr lang="ar-SA" b="1" dirty="0"/>
              <a:t>هل يوجد حلول</a:t>
            </a:r>
            <a:r>
              <a:rPr lang="ar-EG" b="1" dirty="0"/>
              <a:t>؟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93849BE-C3EB-446E-B9F1-30AD009951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r>
              <a:rPr lang="ar-EG" dirty="0"/>
              <a:t>نعم، موجودة</a:t>
            </a:r>
            <a:r>
              <a:rPr lang="en-US" dirty="0"/>
              <a:t>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2AFDB3-B11F-4CC8-8FCF-8F93F5679B4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629400"/>
            <a:ext cx="411163" cy="228600"/>
          </a:xfrm>
        </p:spPr>
        <p:txBody>
          <a:bodyPr/>
          <a:lstStyle/>
          <a:p>
            <a:fld id="{9CD8D479-8942-46E8-A226-A4E01F7A105C}" type="slidenum">
              <a:rPr lang="en-US" smtClean="0"/>
              <a:t>39</a:t>
            </a:fld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22F2B43-4E40-4526-BB76-ABA794A7DBE9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629400"/>
            <a:ext cx="1000125" cy="228600"/>
          </a:xfrm>
        </p:spPr>
        <p:txBody>
          <a:bodyPr/>
          <a:lstStyle/>
          <a:p>
            <a:fld id="{94C81B4D-F060-418E-A958-B2BDC1A258F8}" type="datetime1">
              <a:rPr lang="en-US" smtClean="0"/>
              <a:pPr/>
              <a:t>10/22/2023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44E2D25-1EC4-4833-9890-85B7281C6BD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048000" y="6629400"/>
            <a:ext cx="9144000" cy="228600"/>
          </a:xfrm>
        </p:spPr>
        <p:txBody>
          <a:bodyPr/>
          <a:lstStyle/>
          <a:p>
            <a:r>
              <a:rPr lang="en-US" dirty="0"/>
              <a:t>Egyptian Tourism Federation</a:t>
            </a:r>
            <a:r>
              <a:rPr lang="ar-SA" dirty="0"/>
              <a:t> </a:t>
            </a:r>
            <a:r>
              <a:rPr lang="en-US" dirty="0"/>
              <a:t>  RRR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B7F8DEE6-A1ED-4DD5-8E86-E8558FF77B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41" y="-18487"/>
            <a:ext cx="2266936" cy="12524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4162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4221" y="276087"/>
            <a:ext cx="8842160" cy="1183566"/>
          </a:xfrm>
        </p:spPr>
        <p:txBody>
          <a:bodyPr>
            <a:normAutofit fontScale="90000"/>
          </a:bodyPr>
          <a:lstStyle/>
          <a:p>
            <a:pPr algn="ctr"/>
            <a:r>
              <a:rPr lang="ar-EG" b="1" dirty="0"/>
              <a:t>إيه هي الحاجات المصنوعة من البلاستيك</a:t>
            </a:r>
            <a:r>
              <a:rPr lang="ar-SA" b="1" dirty="0"/>
              <a:t> </a:t>
            </a:r>
            <a:r>
              <a:rPr lang="ar-EG" b="1" dirty="0"/>
              <a:t>؟</a:t>
            </a:r>
            <a:r>
              <a:rPr lang="ar-SA" b="1" dirty="0"/>
              <a:t>!</a:t>
            </a:r>
            <a:br>
              <a:rPr lang="en-US" b="1" dirty="0"/>
            </a:b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4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66BA0-BF77-43AC-894A-20AD8220B887}" type="datetime1">
              <a:rPr lang="en-US" smtClean="0"/>
              <a:pPr/>
              <a:t>10/22/2023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Egyptian Tourism Federation</a:t>
            </a:r>
            <a:r>
              <a:rPr lang="ar-SA" dirty="0"/>
              <a:t> </a:t>
            </a:r>
            <a:r>
              <a:rPr lang="en-US" dirty="0"/>
              <a:t>  </a:t>
            </a:r>
            <a:r>
              <a:rPr lang="ar-SA" dirty="0"/>
              <a:t>ما هو البلاستيك آحادي الاستخدام</a:t>
            </a:r>
            <a:r>
              <a:rPr lang="en-US" dirty="0"/>
              <a:t> </a:t>
            </a:r>
          </a:p>
        </p:txBody>
      </p:sp>
      <p:pic>
        <p:nvPicPr>
          <p:cNvPr id="11" name="Picture 10" descr="A picture containing table, cup, food, sitting&#10;&#10;Description automatically generated">
            <a:extLst>
              <a:ext uri="{FF2B5EF4-FFF2-40B4-BE49-F238E27FC236}">
                <a16:creationId xmlns:a16="http://schemas.microsoft.com/office/drawing/2014/main" id="{0A42A616-CB86-4F0D-8019-30AC6878B2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500281" y="1459653"/>
            <a:ext cx="3062868" cy="2297151"/>
          </a:xfrm>
          <a:prstGeom prst="rect">
            <a:avLst/>
          </a:prstGeom>
        </p:spPr>
      </p:pic>
      <p:pic>
        <p:nvPicPr>
          <p:cNvPr id="14" name="Picture 13" descr="A picture containing indoor, table, items, sitting&#10;&#10;Description automatically generated">
            <a:extLst>
              <a:ext uri="{FF2B5EF4-FFF2-40B4-BE49-F238E27FC236}">
                <a16:creationId xmlns:a16="http://schemas.microsoft.com/office/drawing/2014/main" id="{C4BD00A4-8C14-434E-B07D-6AD8E31A94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302869" y="1493825"/>
            <a:ext cx="2857500" cy="2371725"/>
          </a:xfrm>
          <a:prstGeom prst="rect">
            <a:avLst/>
          </a:prstGeom>
        </p:spPr>
      </p:pic>
      <p:pic>
        <p:nvPicPr>
          <p:cNvPr id="17" name="Picture 16" descr="A picture containing skiing, game, blue&#10;&#10;Description automatically generated">
            <a:extLst>
              <a:ext uri="{FF2B5EF4-FFF2-40B4-BE49-F238E27FC236}">
                <a16:creationId xmlns:a16="http://schemas.microsoft.com/office/drawing/2014/main" id="{3233F5A3-8210-403C-8274-78C27670525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500281" y="4223502"/>
            <a:ext cx="3062868" cy="2297151"/>
          </a:xfrm>
          <a:prstGeom prst="rect">
            <a:avLst/>
          </a:prstGeom>
        </p:spPr>
      </p:pic>
      <p:pic>
        <p:nvPicPr>
          <p:cNvPr id="19" name="Picture 18" descr="A close up of a wheel&#10;&#10;Description automatically generated">
            <a:extLst>
              <a:ext uri="{FF2B5EF4-FFF2-40B4-BE49-F238E27FC236}">
                <a16:creationId xmlns:a16="http://schemas.microsoft.com/office/drawing/2014/main" id="{5F287B4A-CB67-45E6-8679-1F7B3414BAC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5234289" y="4223502"/>
            <a:ext cx="2926080" cy="2194560"/>
          </a:xfrm>
          <a:prstGeom prst="rect">
            <a:avLst/>
          </a:prstGeom>
        </p:spPr>
      </p:pic>
      <p:pic>
        <p:nvPicPr>
          <p:cNvPr id="21" name="Picture 20" descr="A pair of scissors&#10;&#10;Description automatically generated">
            <a:extLst>
              <a:ext uri="{FF2B5EF4-FFF2-40B4-BE49-F238E27FC236}">
                <a16:creationId xmlns:a16="http://schemas.microsoft.com/office/drawing/2014/main" id="{B84BB5C6-7853-4113-B072-DB7DF26364A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1410026" y="1637960"/>
            <a:ext cx="2970119" cy="2227589"/>
          </a:xfrm>
          <a:prstGeom prst="rect">
            <a:avLst/>
          </a:prstGeom>
        </p:spPr>
      </p:pic>
      <p:pic>
        <p:nvPicPr>
          <p:cNvPr id="24" name="Picture 23" descr="A close up of food&#10;&#10;Description automatically generated">
            <a:extLst>
              <a:ext uri="{FF2B5EF4-FFF2-40B4-BE49-F238E27FC236}">
                <a16:creationId xmlns:a16="http://schemas.microsoft.com/office/drawing/2014/main" id="{FA0EFBE0-0966-4848-8CE0-B762361AE3E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318" y="4103892"/>
            <a:ext cx="3549574" cy="2433780"/>
          </a:xfrm>
          <a:prstGeom prst="rect">
            <a:avLst/>
          </a:prstGeom>
        </p:spPr>
      </p:pic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AD17C3AF-EF73-4EE6-A6C3-0D781B14520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841" y="-18487"/>
            <a:ext cx="2266936" cy="12524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1559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8009710D-7A81-49F4-88D6-A6A6E316B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0706" y="1642369"/>
            <a:ext cx="4155622" cy="4047881"/>
          </a:xfrm>
        </p:spPr>
        <p:txBody>
          <a:bodyPr>
            <a:normAutofit fontScale="90000"/>
          </a:bodyPr>
          <a:lstStyle/>
          <a:p>
            <a:pPr algn="r" rtl="1"/>
            <a:r>
              <a:rPr lang="ar-EG" dirty="0"/>
              <a:t>خريطة للدول اللي منعت أو بتخطط لمنع إستخدام البلاستيك ذو الاستخدام الاحادي</a:t>
            </a:r>
            <a:br>
              <a:rPr lang="ar-EG" dirty="0"/>
            </a:br>
            <a:br>
              <a:rPr lang="ar-EG" dirty="0"/>
            </a:br>
            <a:r>
              <a:rPr lang="ar-EG" dirty="0"/>
              <a:t>في كينيا، يعاقب بالحبس لمدة عام لمن يضبط يستخدم شنطة بلاستيك!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100AFC-C8F1-4FA3-8447-83273BD05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CD8D479-8942-46E8-A226-A4E01F7A105C}" type="slidenum">
              <a:rPr lang="en-US" sz="1000" smtClean="0">
                <a:solidFill>
                  <a:schemeClr val="accent1">
                    <a:lumMod val="50000"/>
                  </a:schemeClr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40</a:t>
            </a:fld>
            <a:endParaRPr lang="en-US" sz="10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EF70B4-F006-49BC-A35C-DEB63C4B17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3403" y="6629400"/>
            <a:ext cx="1000662" cy="2286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6DD1B487-36FD-4CED-B07A-1A81FC6540B1}" type="datetime1">
              <a:rPr lang="en-US" sz="1000" smtClean="0">
                <a:solidFill>
                  <a:schemeClr val="accent1">
                    <a:lumMod val="50000"/>
                  </a:schemeClr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10/22/2023</a:t>
            </a:fld>
            <a:endParaRPr lang="en-US" sz="10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7C6029-C18F-417B-BD5A-498E08117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000" dirty="0"/>
              <a:t>Egyptian Tourism Federation</a:t>
            </a:r>
            <a:endParaRPr lang="en-US" sz="1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8" name="Content Placeholder 17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A2688F36-1805-410F-96B5-1DE23CB8E9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047" y="1294438"/>
            <a:ext cx="4567204" cy="5065712"/>
          </a:xfr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C3B1C42-4DB5-40A1-ABFE-EE40DEF5FBFF}"/>
              </a:ext>
            </a:extLst>
          </p:cNvPr>
          <p:cNvSpPr txBox="1"/>
          <p:nvPr/>
        </p:nvSpPr>
        <p:spPr>
          <a:xfrm>
            <a:off x="2318451" y="497850"/>
            <a:ext cx="449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400" dirty="0"/>
              <a:t>دي خريطة عام 2015 – دلوقتي في دول أكتر</a:t>
            </a:r>
            <a:endParaRPr lang="en-US" sz="2400" dirty="0"/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460C1666-BC3C-4BD8-BB52-CE6A6F9F0A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41" y="-18487"/>
            <a:ext cx="2266936" cy="12524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1240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761B62-D9DB-4EE0-BB87-73E4FF5F1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41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4680CB-44A1-4CCF-BC16-60BEC4ED1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B9673-AC7F-4F1F-84E4-F0E5EAAE106D}" type="datetime1">
              <a:rPr lang="en-US" smtClean="0"/>
              <a:pPr/>
              <a:t>10/22/2023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490DA3-FD63-499A-A8EF-7C0295F58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26B2FC-641C-4B5B-BA3A-35D91DB3AE9D}"/>
              </a:ext>
            </a:extLst>
          </p:cNvPr>
          <p:cNvSpPr txBox="1"/>
          <p:nvPr/>
        </p:nvSpPr>
        <p:spPr>
          <a:xfrm>
            <a:off x="2491531" y="360727"/>
            <a:ext cx="6182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مخاطر كوفيد -19 وعودة البلاستيك كإجراء وقائي</a:t>
            </a:r>
            <a:endParaRPr lang="en-US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319EAA-4F61-4FD5-A7E2-BA229FEE6F47}"/>
              </a:ext>
            </a:extLst>
          </p:cNvPr>
          <p:cNvSpPr txBox="1"/>
          <p:nvPr/>
        </p:nvSpPr>
        <p:spPr>
          <a:xfrm>
            <a:off x="1266738" y="1291905"/>
            <a:ext cx="360726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EG" dirty="0"/>
              <a:t>لسوء الحظ ، مع فيروس كوفيد-19 شهدنا عودة البلاستيك في السياحة.</a:t>
            </a:r>
            <a:r>
              <a:rPr lang="en-US" dirty="0"/>
              <a:t> </a:t>
            </a:r>
          </a:p>
          <a:p>
            <a:endParaRPr lang="en-US" dirty="0"/>
          </a:p>
          <a:p>
            <a:pPr algn="r"/>
            <a:r>
              <a:rPr lang="ar-EG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عندما وحيثما أمكن ، نشجعك على استخدام أكواب وأطباق وأكياس قابلة للتحلل (ورقية أو ألياف) لتقليل النفايات البلاستيكية.</a:t>
            </a:r>
          </a:p>
          <a:p>
            <a:pPr algn="r"/>
            <a:endParaRPr lang="en-US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r"/>
            <a:r>
              <a:rPr lang="ar-EG" dirty="0"/>
              <a:t>أو احمل أدواتك الخاصة</a:t>
            </a:r>
          </a:p>
          <a:p>
            <a:pPr algn="r"/>
            <a:endParaRPr lang="en-US" dirty="0"/>
          </a:p>
          <a:p>
            <a:pPr algn="r"/>
            <a:r>
              <a:rPr lang="ar-EG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الأهم هو التخلص من النفايات البلاستيكية بشكل صحيح ولا تطير في البحر.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🌊 </a:t>
            </a:r>
          </a:p>
        </p:txBody>
      </p:sp>
      <p:pic>
        <p:nvPicPr>
          <p:cNvPr id="11" name="Picture 10" descr="A picture containing star&#10;&#10;Description automatically generated">
            <a:extLst>
              <a:ext uri="{FF2B5EF4-FFF2-40B4-BE49-F238E27FC236}">
                <a16:creationId xmlns:a16="http://schemas.microsoft.com/office/drawing/2014/main" id="{150B4A86-92AE-4C50-A89E-2375DD605C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441779" y="1600811"/>
            <a:ext cx="6232396" cy="359338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DDAF5F3-A79C-4787-8CF9-A739967F8FCD}"/>
              </a:ext>
            </a:extLst>
          </p:cNvPr>
          <p:cNvSpPr txBox="1"/>
          <p:nvPr/>
        </p:nvSpPr>
        <p:spPr>
          <a:xfrm>
            <a:off x="5223665" y="5462283"/>
            <a:ext cx="6358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TRY OUR BEST IN THE CURRENT CIRCUMSTANCES</a:t>
            </a:r>
          </a:p>
        </p:txBody>
      </p:sp>
    </p:spTree>
    <p:extLst>
      <p:ext uri="{BB962C8B-B14F-4D97-AF65-F5344CB8AC3E}">
        <p14:creationId xmlns:p14="http://schemas.microsoft.com/office/powerpoint/2010/main" val="51646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61B62C6-78BE-454C-AD60-96DD9EF8E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2970" y="-1266018"/>
            <a:ext cx="8378414" cy="1123405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algn="r"/>
            <a:endParaRPr lang="en-US" sz="4400" dirty="0"/>
          </a:p>
        </p:txBody>
      </p:sp>
      <p:pic>
        <p:nvPicPr>
          <p:cNvPr id="11" name="Content Placeholder 10" descr="A close up of a logo&#10;&#10;Description automatically generated">
            <a:extLst>
              <a:ext uri="{FF2B5EF4-FFF2-40B4-BE49-F238E27FC236}">
                <a16:creationId xmlns:a16="http://schemas.microsoft.com/office/drawing/2014/main" id="{5447EF32-6D43-4014-BB28-1F82EA81A04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/>
        </p:blipFill>
        <p:spPr>
          <a:xfrm>
            <a:off x="141215" y="1750159"/>
            <a:ext cx="5235693" cy="4363078"/>
          </a:xfrm>
          <a:prstGeom prst="rect">
            <a:avLst/>
          </a:prstGeom>
          <a:noFill/>
        </p:spPr>
      </p:pic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6F7EF914-A318-40AF-BCB5-E597876AD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CD8D479-8942-46E8-A226-A4E01F7A105C}" type="slidenum">
              <a:rPr lang="en-US" sz="1000">
                <a:solidFill>
                  <a:schemeClr val="accent1">
                    <a:lumMod val="50000"/>
                  </a:schemeClr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42</a:t>
            </a:fld>
            <a:endParaRPr lang="en-US" sz="10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1" name="Date Placeholder 5">
            <a:extLst>
              <a:ext uri="{FF2B5EF4-FFF2-40B4-BE49-F238E27FC236}">
                <a16:creationId xmlns:a16="http://schemas.microsoft.com/office/drawing/2014/main" id="{94AF7006-E00B-4C59-B621-AD5D7F229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3403" y="6629400"/>
            <a:ext cx="1000662" cy="2286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3A66BA0-BF77-43AC-894A-20AD8220B887}" type="datetime1">
              <a:rPr lang="en-US" sz="1000" smtClean="0">
                <a:solidFill>
                  <a:schemeClr val="accent1">
                    <a:lumMod val="50000"/>
                  </a:schemeClr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10/22/2023</a:t>
            </a:fld>
            <a:endParaRPr lang="en-US" sz="10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3" name="Footer Placeholder 6">
            <a:extLst>
              <a:ext uri="{FF2B5EF4-FFF2-40B4-BE49-F238E27FC236}">
                <a16:creationId xmlns:a16="http://schemas.microsoft.com/office/drawing/2014/main" id="{B97F5197-C5FB-4D83-BE36-F7AAFD402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3798" y="6629400"/>
            <a:ext cx="9144259" cy="2286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000" dirty="0"/>
              <a:t>Egyptian Tourism Federation  </a:t>
            </a:r>
            <a:r>
              <a:rPr lang="ar-SA" sz="1000" dirty="0"/>
              <a:t>تقليل استخدام</a:t>
            </a:r>
            <a:endParaRPr lang="en-US" sz="1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ADDD278-F81F-41FC-BC56-306FB70B26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41" y="-18487"/>
            <a:ext cx="2266936" cy="1252483"/>
          </a:xfrm>
          <a:prstGeom prst="rect">
            <a:avLst/>
          </a:prstGeom>
          <a:noFill/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2FC4784-7E96-4D63-9365-DEF784E412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76908" y="1468073"/>
            <a:ext cx="6424476" cy="3507601"/>
          </a:xfrm>
        </p:spPr>
        <p:txBody>
          <a:bodyPr>
            <a:normAutofit fontScale="85000" lnSpcReduction="2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algn="ctr"/>
            <a:r>
              <a:rPr lang="en-US" dirty="0"/>
              <a:t> </a:t>
            </a:r>
            <a:r>
              <a:rPr lang="ar-EG" sz="6000" dirty="0" err="1">
                <a:solidFill>
                  <a:schemeClr val="accent1">
                    <a:lumMod val="75000"/>
                  </a:schemeClr>
                </a:solidFill>
              </a:rPr>
              <a:t>إسأل</a:t>
            </a:r>
            <a:r>
              <a:rPr lang="ar-EG" sz="6000" dirty="0">
                <a:solidFill>
                  <a:schemeClr val="accent1">
                    <a:lumMod val="75000"/>
                  </a:schemeClr>
                </a:solidFill>
              </a:rPr>
              <a:t> نفسك</a:t>
            </a:r>
            <a:r>
              <a:rPr lang="ar-SA" sz="6000" dirty="0">
                <a:solidFill>
                  <a:schemeClr val="accent1">
                    <a:lumMod val="75000"/>
                  </a:schemeClr>
                </a:solidFill>
              </a:rPr>
              <a:t>: </a:t>
            </a:r>
          </a:p>
          <a:p>
            <a:pPr algn="ctr"/>
            <a:r>
              <a:rPr lang="ar-EG" sz="6000" dirty="0">
                <a:solidFill>
                  <a:schemeClr val="accent1">
                    <a:lumMod val="75000"/>
                  </a:schemeClr>
                </a:solidFill>
              </a:rPr>
              <a:t>هل أنا فعلاً محتاج لمنتجات ذو الاستخدام الاحادي؟</a:t>
            </a:r>
            <a:endParaRPr lang="en-US" sz="6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28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D8E1DD7-2274-4461-877B-77CC96981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8462" y="211937"/>
            <a:ext cx="9371949" cy="863082"/>
          </a:xfrm>
        </p:spPr>
        <p:txBody>
          <a:bodyPr/>
          <a:lstStyle/>
          <a:p>
            <a:pPr algn="ctr"/>
            <a:r>
              <a:rPr lang="ar-EG" dirty="0"/>
              <a:t>تقليل استخدام البلاستيك ذو الاستخدام الاحادي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DE85167-F6E8-4E46-8EAD-924C2FA5F7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334579"/>
            <a:ext cx="4871028" cy="1046826"/>
          </a:xfrm>
        </p:spPr>
        <p:txBody>
          <a:bodyPr/>
          <a:lstStyle/>
          <a:p>
            <a:pPr algn="ctr"/>
            <a:r>
              <a:rPr lang="en-US" dirty="0"/>
              <a:t>   </a:t>
            </a:r>
            <a:r>
              <a:rPr lang="ar-EG" dirty="0">
                <a:solidFill>
                  <a:schemeClr val="tx2"/>
                </a:solidFill>
              </a:rPr>
              <a:t>للشفاطات</a:t>
            </a:r>
            <a:r>
              <a:rPr lang="en-US" dirty="0"/>
              <a:t> </a:t>
            </a:r>
            <a:r>
              <a:rPr lang="ar-EG" sz="2800" i="1" dirty="0">
                <a:solidFill>
                  <a:srgbClr val="FF0000"/>
                </a:solidFill>
              </a:rPr>
              <a:t>لا</a:t>
            </a:r>
            <a:r>
              <a:rPr lang="ar-EG" sz="2800" dirty="0">
                <a:solidFill>
                  <a:srgbClr val="FF0000"/>
                </a:solidFill>
              </a:rPr>
              <a:t> 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ar-EG" sz="2000" dirty="0">
                <a:solidFill>
                  <a:schemeClr val="tx2"/>
                </a:solidFill>
              </a:rPr>
              <a:t>قول</a:t>
            </a:r>
            <a:r>
              <a:rPr lang="ar-SA" sz="2000" dirty="0">
                <a:solidFill>
                  <a:schemeClr val="tx2"/>
                </a:solidFill>
              </a:rPr>
              <a:t> 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4" name="Content Placeholder 13" descr="A hand holding a plastic cup&#10;&#10;Description automatically generated">
            <a:extLst>
              <a:ext uri="{FF2B5EF4-FFF2-40B4-BE49-F238E27FC236}">
                <a16:creationId xmlns:a16="http://schemas.microsoft.com/office/drawing/2014/main" id="{6CB44709-D0B1-4750-B731-FC181BAE752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32668" y="2461347"/>
            <a:ext cx="3811587" cy="3811587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9BB623-32C4-4577-8174-BE3049AF8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43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CA08E9B-0E71-4F7E-8648-040579FE6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47A63-5E3D-469C-A0D1-119323F4F95E}" type="datetime1">
              <a:rPr lang="en-US" smtClean="0"/>
              <a:pPr/>
              <a:t>10/22/2023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38D14CF-FFC8-466A-B6C1-F202E5CAC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Egyptian Tourism Federation</a:t>
            </a:r>
            <a:r>
              <a:rPr lang="ar-SA" dirty="0"/>
              <a:t> البدائل </a:t>
            </a:r>
            <a:endParaRPr lang="en-US" dirty="0"/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883DC7E8-1D4F-44F3-8B8B-45F4E6D7DA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41" y="-18487"/>
            <a:ext cx="2266936" cy="1252483"/>
          </a:xfrm>
          <a:prstGeom prst="rect">
            <a:avLst/>
          </a:prstGeom>
          <a:noFill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F8B2D7F-98B7-4C59-9D30-0B75C0970B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668" y="2564193"/>
            <a:ext cx="3811586" cy="3811586"/>
          </a:xfrm>
          <a:prstGeom prst="rect">
            <a:avLst/>
          </a:prstGeom>
        </p:spPr>
      </p:pic>
      <p:pic>
        <p:nvPicPr>
          <p:cNvPr id="17" name="Picture Placeholder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2472A4A6-CC3F-4A51-8E9A-5C081334E2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3" t="4164" r="18751"/>
          <a:stretch/>
        </p:blipFill>
        <p:spPr>
          <a:xfrm>
            <a:off x="6978498" y="2869360"/>
            <a:ext cx="3639129" cy="3670174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B8783663-3F18-4850-93C7-178FD8FEF4E3}"/>
              </a:ext>
            </a:extLst>
          </p:cNvPr>
          <p:cNvSpPr txBox="1">
            <a:spLocks/>
          </p:cNvSpPr>
          <p:nvPr/>
        </p:nvSpPr>
        <p:spPr>
          <a:xfrm>
            <a:off x="4812145" y="919616"/>
            <a:ext cx="7198266" cy="20366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E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ليه تطلب كيس بلاستيك لما تشتري صنف واحد من الصيدلية؟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04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29421-8D3C-4D60-88D8-624369708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 dirty="0"/>
              <a:t>"</a:t>
            </a:r>
            <a:r>
              <a:rPr lang="en-US" dirty="0"/>
              <a:t>Oxo-BIODEGRADABLE</a:t>
            </a:r>
            <a:r>
              <a:rPr lang="ar-EG" dirty="0"/>
              <a:t>"</a:t>
            </a:r>
            <a:r>
              <a:rPr lang="en-US" dirty="0"/>
              <a:t> </a:t>
            </a:r>
            <a:r>
              <a:rPr lang="ar-EG" dirty="0"/>
              <a:t>كيس بلاستيك </a:t>
            </a:r>
            <a:endParaRPr lang="en-US" dirty="0"/>
          </a:p>
        </p:txBody>
      </p:sp>
      <p:pic>
        <p:nvPicPr>
          <p:cNvPr id="15" name="Content Placeholder 14" descr="A picture containing food&#10;&#10;Description automatically generated">
            <a:extLst>
              <a:ext uri="{FF2B5EF4-FFF2-40B4-BE49-F238E27FC236}">
                <a16:creationId xmlns:a16="http://schemas.microsoft.com/office/drawing/2014/main" id="{4D6ED852-1F39-4B4D-91E8-33D3CA8B9D8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07" y="2192915"/>
            <a:ext cx="5250026" cy="2948213"/>
          </a:xfrm>
        </p:spPr>
      </p:pic>
      <p:pic>
        <p:nvPicPr>
          <p:cNvPr id="17" name="Content Placeholder 16" descr="A picture containing food, sitting, table, brown&#10;&#10;Description automatically generated">
            <a:extLst>
              <a:ext uri="{FF2B5EF4-FFF2-40B4-BE49-F238E27FC236}">
                <a16:creationId xmlns:a16="http://schemas.microsoft.com/office/drawing/2014/main" id="{57DECBC3-A12E-4137-9252-C64B017D577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860" y="2192915"/>
            <a:ext cx="4514850" cy="3009900"/>
          </a:xfr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4B779C-0E71-4B90-88C2-AD74E4C10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44</a:t>
            </a:fld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5744F7F-E4E5-445E-A0D2-C667027C8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81B4D-F060-418E-A958-B2BDC1A258F8}" type="datetime1">
              <a:rPr lang="en-US" smtClean="0"/>
              <a:pPr/>
              <a:t>10/22/2023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B47E78F-796D-41AF-9E3A-F7DF1FBEF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pic>
        <p:nvPicPr>
          <p:cNvPr id="11" name="Graphic 10" descr="Close">
            <a:extLst>
              <a:ext uri="{FF2B5EF4-FFF2-40B4-BE49-F238E27FC236}">
                <a16:creationId xmlns:a16="http://schemas.microsoft.com/office/drawing/2014/main" id="{D55F7E64-16C3-41CE-9E09-F304228D7C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09700" y="2472930"/>
            <a:ext cx="914400" cy="914400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75CD3B05-8CC6-4CA9-BC63-33BA65C8C39C}"/>
              </a:ext>
            </a:extLst>
          </p:cNvPr>
          <p:cNvSpPr/>
          <p:nvPr/>
        </p:nvSpPr>
        <p:spPr>
          <a:xfrm>
            <a:off x="5380141" y="3697865"/>
            <a:ext cx="2142687" cy="6113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84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0B102-0540-44CC-A8BF-7283AA7C2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EG" dirty="0"/>
              <a:t>المواد غير المنسوجة تدوم لفترة أطول من غيرها ولكنها لا تزال مصنوعة من ألياف بلاستيكية</a:t>
            </a:r>
            <a:endParaRPr lang="en-US" dirty="0"/>
          </a:p>
        </p:txBody>
      </p:sp>
      <p:pic>
        <p:nvPicPr>
          <p:cNvPr id="13" name="Content Placeholder 12" descr="A blue bag&#10;&#10;Description automatically generated">
            <a:extLst>
              <a:ext uri="{FF2B5EF4-FFF2-40B4-BE49-F238E27FC236}">
                <a16:creationId xmlns:a16="http://schemas.microsoft.com/office/drawing/2014/main" id="{5A2BCDF7-CB65-438D-BF07-EB36D2D79F3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27" y="1761228"/>
            <a:ext cx="3811587" cy="3811587"/>
          </a:xfr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FD60B3-1049-4012-AEB5-38E3F8F4B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45</a:t>
            </a:fld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372B5D0-BB5D-4684-8915-587B2EC97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81B4D-F060-418E-A958-B2BDC1A258F8}" type="datetime1">
              <a:rPr lang="en-US" smtClean="0"/>
              <a:pPr/>
              <a:t>10/22/2023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F9B7016-7B05-4853-850C-4B81E79F8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A0605553-7411-4723-8E59-C4BCF5506C02}"/>
              </a:ext>
            </a:extLst>
          </p:cNvPr>
          <p:cNvSpPr/>
          <p:nvPr/>
        </p:nvSpPr>
        <p:spPr>
          <a:xfrm>
            <a:off x="4221761" y="3507631"/>
            <a:ext cx="2617365" cy="7539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Content Placeholder 16" descr="A picture containing food, sitting, table, brown&#10;&#10;Description automatically generated">
            <a:extLst>
              <a:ext uri="{FF2B5EF4-FFF2-40B4-BE49-F238E27FC236}">
                <a16:creationId xmlns:a16="http://schemas.microsoft.com/office/drawing/2014/main" id="{BF480DE8-EEE6-4702-9C93-4A9DD962E72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446" y="2322496"/>
            <a:ext cx="4514850" cy="3009900"/>
          </a:xfrm>
        </p:spPr>
      </p:pic>
    </p:spTree>
    <p:extLst>
      <p:ext uri="{BB962C8B-B14F-4D97-AF65-F5344CB8AC3E}">
        <p14:creationId xmlns:p14="http://schemas.microsoft.com/office/powerpoint/2010/main" val="88104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654F8-F818-411D-AD82-3B007EFCA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EG" dirty="0"/>
              <a:t>العودة لأيام زمان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C4D6AD-B921-4485-9969-DF1158EE3B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ar-EG" dirty="0"/>
              <a:t>الأكياس الورقية</a:t>
            </a:r>
            <a:endParaRPr lang="en-US" dirty="0"/>
          </a:p>
        </p:txBody>
      </p:sp>
      <p:pic>
        <p:nvPicPr>
          <p:cNvPr id="11" name="Content Placeholder 10" descr="A picture containing table, sitting, wooden, photo&#10;&#10;Description automatically generated">
            <a:extLst>
              <a:ext uri="{FF2B5EF4-FFF2-40B4-BE49-F238E27FC236}">
                <a16:creationId xmlns:a16="http://schemas.microsoft.com/office/drawing/2014/main" id="{04976E35-D90F-4BA7-9AC2-8E2A3454098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353220" y="2433638"/>
            <a:ext cx="2721473" cy="3811587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A17F35-BC98-4CA2-BCB6-B34E58C425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ar-EG" dirty="0"/>
              <a:t>الشفاطات الورقية</a:t>
            </a:r>
            <a:endParaRPr lang="en-US" dirty="0"/>
          </a:p>
        </p:txBody>
      </p:sp>
      <p:pic>
        <p:nvPicPr>
          <p:cNvPr id="14" name="Content Placeholder 13" descr="A close up of a blue wall&#10;&#10;Description automatically generated">
            <a:extLst>
              <a:ext uri="{FF2B5EF4-FFF2-40B4-BE49-F238E27FC236}">
                <a16:creationId xmlns:a16="http://schemas.microsoft.com/office/drawing/2014/main" id="{10C7F07A-6A91-4E66-82F4-D3546A9D530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172200" y="2809355"/>
            <a:ext cx="4610100" cy="3060152"/>
          </a:xfr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6A3B07-F0CE-4E09-ACB1-7700570C3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46</a:t>
            </a:fld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5D8E3CB3-3FD9-4493-935E-5F907E88F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81B4D-F060-418E-A958-B2BDC1A258F8}" type="datetime1">
              <a:rPr lang="en-US" smtClean="0"/>
              <a:pPr/>
              <a:t>10/22/2023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A938EC4-3B6B-44B8-B336-CF0B03ABF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r>
              <a:rPr lang="ar-SA" dirty="0"/>
              <a:t> إعادة استخدام </a:t>
            </a:r>
            <a:endParaRPr lang="en-US" dirty="0"/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56BDA345-5FD1-4BA4-BC1C-6C891C4095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41" y="-18487"/>
            <a:ext cx="2266936" cy="12524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2342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8E8FD9-7E88-4D31-95E5-4AD06B6B8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47</a:t>
            </a:fld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E825A1C-9AF6-4149-8B24-E48078FA4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81B4D-F060-418E-A958-B2BDC1A258F8}" type="datetime1">
              <a:rPr lang="en-US" smtClean="0"/>
              <a:pPr/>
              <a:t>10/22/2023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CAFEBFA-490A-4F12-A347-7E1EE79B6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Egyptian Tourism Federation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6BF5444-A579-4EAB-890E-611AD21172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261812" cy="1249788"/>
          </a:xfrm>
          <a:prstGeom prst="rect">
            <a:avLst/>
          </a:prstGeom>
        </p:spPr>
      </p:pic>
      <p:pic>
        <p:nvPicPr>
          <p:cNvPr id="12" name="Picture 11" descr="A picture containing indoor, table, window, sitting&#10;&#10;Description automatically generated">
            <a:extLst>
              <a:ext uri="{FF2B5EF4-FFF2-40B4-BE49-F238E27FC236}">
                <a16:creationId xmlns:a16="http://schemas.microsoft.com/office/drawing/2014/main" id="{C8C87A35-0F96-46C2-9018-95C6EABF27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01" y="2789425"/>
            <a:ext cx="8284459" cy="3689525"/>
          </a:xfrm>
          <a:prstGeom prst="rect">
            <a:avLst/>
          </a:prstGeom>
        </p:spPr>
      </p:pic>
      <p:pic>
        <p:nvPicPr>
          <p:cNvPr id="14" name="Picture 13" descr="A picture containing sitting&#10;&#10;Description automatically generated">
            <a:extLst>
              <a:ext uri="{FF2B5EF4-FFF2-40B4-BE49-F238E27FC236}">
                <a16:creationId xmlns:a16="http://schemas.microsoft.com/office/drawing/2014/main" id="{05C08959-71B7-42C2-AD4D-38AB0FA921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47770" y="1585169"/>
            <a:ext cx="6629400" cy="345906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0B08961-DC5E-4918-A579-005786163B77}"/>
              </a:ext>
            </a:extLst>
          </p:cNvPr>
          <p:cNvSpPr txBox="1"/>
          <p:nvPr/>
        </p:nvSpPr>
        <p:spPr>
          <a:xfrm>
            <a:off x="2060882" y="487317"/>
            <a:ext cx="606524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EG" sz="3400" b="1" dirty="0">
                <a:solidFill>
                  <a:schemeClr val="accent1"/>
                </a:solidFill>
              </a:rPr>
              <a:t>يمكن أن تكون محطة القهوة والشاي خالية من البلاستيك بسهولة</a:t>
            </a:r>
            <a:endParaRPr lang="en-US" sz="3400" b="1" dirty="0">
              <a:solidFill>
                <a:schemeClr val="accent1"/>
              </a:solidFill>
            </a:endParaRPr>
          </a:p>
          <a:p>
            <a:pPr algn="r"/>
            <a:endParaRPr lang="en-US" sz="3600" b="1" dirty="0">
              <a:solidFill>
                <a:schemeClr val="accent1"/>
              </a:solidFill>
            </a:endParaRPr>
          </a:p>
          <a:p>
            <a:pPr algn="r"/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88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DEB72E3-6D42-488F-A764-86D77DD25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ar-EG" sz="4400" dirty="0"/>
              <a:t>بيتم شراهم بكميات كبيرة</a:t>
            </a:r>
            <a:endParaRPr lang="en-US" sz="4400" dirty="0"/>
          </a:p>
        </p:txBody>
      </p:sp>
      <p:pic>
        <p:nvPicPr>
          <p:cNvPr id="16" name="Content Placeholder 15" descr="A picture containing food&#10;&#10;Description automatically generated">
            <a:extLst>
              <a:ext uri="{FF2B5EF4-FFF2-40B4-BE49-F238E27FC236}">
                <a16:creationId xmlns:a16="http://schemas.microsoft.com/office/drawing/2014/main" id="{4DD57B47-7097-4395-A8B6-B8E2E79BBA3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163" y="2433638"/>
            <a:ext cx="3811587" cy="3811587"/>
          </a:xfrm>
        </p:spPr>
      </p:pic>
      <p:pic>
        <p:nvPicPr>
          <p:cNvPr id="18" name="Content Placeholder 17" descr="A picture containing food, sitting, black, table&#10;&#10;Description automatically generated">
            <a:extLst>
              <a:ext uri="{FF2B5EF4-FFF2-40B4-BE49-F238E27FC236}">
                <a16:creationId xmlns:a16="http://schemas.microsoft.com/office/drawing/2014/main" id="{F58A5502-DFB1-4382-ADBD-3021907F564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456" y="2433638"/>
            <a:ext cx="3811587" cy="381158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243DC9-4C1B-4013-895A-8AD13D9DB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48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0C161D-45B8-4D4C-A41C-BF4E7E666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10/22/2023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FD49D3-79D0-4FA6-8CD1-8FD61953E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pic>
        <p:nvPicPr>
          <p:cNvPr id="20" name="Graphic 19" descr="Close">
            <a:extLst>
              <a:ext uri="{FF2B5EF4-FFF2-40B4-BE49-F238E27FC236}">
                <a16:creationId xmlns:a16="http://schemas.microsoft.com/office/drawing/2014/main" id="{5BBA1197-0E0D-4900-87FA-47A393A191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08163" y="3130126"/>
            <a:ext cx="914400" cy="914400"/>
          </a:xfrm>
          <a:prstGeom prst="rect">
            <a:avLst/>
          </a:prstGeom>
        </p:spPr>
      </p:pic>
      <p:pic>
        <p:nvPicPr>
          <p:cNvPr id="22" name="Graphic 21" descr="Checkmark">
            <a:extLst>
              <a:ext uri="{FF2B5EF4-FFF2-40B4-BE49-F238E27FC236}">
                <a16:creationId xmlns:a16="http://schemas.microsoft.com/office/drawing/2014/main" id="{E6B0B1B6-D317-4BA6-925E-6A557AC7DD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10800" y="3130126"/>
            <a:ext cx="914400" cy="914400"/>
          </a:xfrm>
          <a:prstGeom prst="rect">
            <a:avLst/>
          </a:prstGeom>
        </p:spPr>
      </p:pic>
      <p:pic>
        <p:nvPicPr>
          <p:cNvPr id="11" name="Content Placeholder 6">
            <a:extLst>
              <a:ext uri="{FF2B5EF4-FFF2-40B4-BE49-F238E27FC236}">
                <a16:creationId xmlns:a16="http://schemas.microsoft.com/office/drawing/2014/main" id="{E90EC104-2130-40C7-AFDC-16B45B7D57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841" y="-18487"/>
            <a:ext cx="2266936" cy="12524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6615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B4F205-0D35-4332-8E64-69D75D503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49</a:t>
            </a:fld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1AA342A-50A2-4C7C-ADB3-928C8C997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81B4D-F060-418E-A958-B2BDC1A258F8}" type="datetime1">
              <a:rPr lang="en-US" smtClean="0"/>
              <a:pPr/>
              <a:t>10/22/2023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50CBC50-630B-4C77-BF1F-C1FC8F721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4A2C64-67AA-42D2-A9E0-D9CBA19F7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261812" cy="1249788"/>
          </a:xfrm>
          <a:prstGeom prst="rect">
            <a:avLst/>
          </a:prstGeom>
        </p:spPr>
      </p:pic>
      <p:pic>
        <p:nvPicPr>
          <p:cNvPr id="12" name="Picture 11" descr="A picture containing indoor, cabinet, table, wooden&#10;&#10;Description automatically generated">
            <a:extLst>
              <a:ext uri="{FF2B5EF4-FFF2-40B4-BE49-F238E27FC236}">
                <a16:creationId xmlns:a16="http://schemas.microsoft.com/office/drawing/2014/main" id="{03597CFE-5871-41BA-B170-14FC56F0B9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42263" y="1648730"/>
            <a:ext cx="6858000" cy="35605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D9EAED-B047-444F-B81B-187FE9761E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30" y="2114550"/>
            <a:ext cx="4514850" cy="45148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4EDEB3D-8F7D-4F93-B62C-2139D12682FD}"/>
              </a:ext>
            </a:extLst>
          </p:cNvPr>
          <p:cNvSpPr txBox="1"/>
          <p:nvPr/>
        </p:nvSpPr>
        <p:spPr>
          <a:xfrm>
            <a:off x="2692865" y="341851"/>
            <a:ext cx="5780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2400" b="1" dirty="0"/>
              <a:t>مبرد مياه بدل زجاجات المياه!</a:t>
            </a:r>
            <a:endParaRPr lang="en-US" sz="2400" b="1" dirty="0"/>
          </a:p>
        </p:txBody>
      </p:sp>
      <p:sp>
        <p:nvSpPr>
          <p:cNvPr id="17" name="Arrow: Left 16">
            <a:extLst>
              <a:ext uri="{FF2B5EF4-FFF2-40B4-BE49-F238E27FC236}">
                <a16:creationId xmlns:a16="http://schemas.microsoft.com/office/drawing/2014/main" id="{9A14565A-F71E-40BC-8202-6A63DB29A849}"/>
              </a:ext>
            </a:extLst>
          </p:cNvPr>
          <p:cNvSpPr/>
          <p:nvPr/>
        </p:nvSpPr>
        <p:spPr>
          <a:xfrm>
            <a:off x="3501008" y="4786813"/>
            <a:ext cx="3917659" cy="114090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dirty="0"/>
              <a:t>إستخدم موزع مباه يدويً إذا لم يكن هناك مولد على القارب</a:t>
            </a:r>
            <a:endParaRPr lang="en-US" dirty="0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68C393CB-915B-4E03-9D5A-D0210B68006D}"/>
              </a:ext>
            </a:extLst>
          </p:cNvPr>
          <p:cNvSpPr/>
          <p:nvPr/>
        </p:nvSpPr>
        <p:spPr>
          <a:xfrm>
            <a:off x="4806891" y="1958937"/>
            <a:ext cx="3665989" cy="11409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dirty="0"/>
              <a:t>إذا كان لديك مولد كهربائي ، إستخدم موزع مياه كهربائي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45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9550" y="1507146"/>
            <a:ext cx="5765122" cy="4584092"/>
          </a:xfrm>
        </p:spPr>
        <p:txBody>
          <a:bodyPr>
            <a:normAutofit/>
          </a:bodyPr>
          <a:lstStyle/>
          <a:p>
            <a:pPr algn="r" rtl="1"/>
            <a:endParaRPr lang="en-US" dirty="0"/>
          </a:p>
          <a:p>
            <a:pPr algn="r" rtl="1"/>
            <a:r>
              <a:rPr lang="ar-EG" sz="2800" dirty="0"/>
              <a:t>منتجات بلاستيك صالحة للإستخدام مرة واحدة فقط</a:t>
            </a:r>
          </a:p>
          <a:p>
            <a:pPr algn="r" rtl="1"/>
            <a:r>
              <a:rPr lang="ar-EG" sz="2800" dirty="0"/>
              <a:t>الشفاطات، الأكواب، الشنط، الأغلفة، الجونتيات، الزجاجات وأدوات المائدة</a:t>
            </a:r>
            <a:endParaRPr lang="en-US" sz="2800" dirty="0"/>
          </a:p>
          <a:p>
            <a:pPr algn="r" rtl="1"/>
            <a:r>
              <a:rPr lang="ar-EG" sz="2800" dirty="0"/>
              <a:t> المنتجات دي رخيصة عشان كدة مش محتاجين نغسلها ونعيد استخدامها</a:t>
            </a:r>
          </a:p>
          <a:p>
            <a:pPr algn="r" rtl="1"/>
            <a:r>
              <a:rPr lang="ar-EG" sz="2800" dirty="0"/>
              <a:t>كل ده تقريباً بنفس السعر</a:t>
            </a:r>
            <a:endParaRPr lang="en-US" sz="2800" dirty="0"/>
          </a:p>
          <a:p>
            <a:pPr marL="0" indent="0" algn="r" rtl="1">
              <a:buNone/>
            </a:pPr>
            <a:endParaRPr lang="ar-EG" sz="2800" dirty="0"/>
          </a:p>
          <a:p>
            <a:pPr algn="r" rtl="1"/>
            <a:endParaRPr lang="ar-EG" dirty="0"/>
          </a:p>
          <a:p>
            <a:pPr algn="r" rtl="1"/>
            <a:endParaRPr lang="ar-EG" dirty="0"/>
          </a:p>
          <a:p>
            <a:pPr marL="0" indent="0" algn="r" rtl="1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5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66BA0-BF77-43AC-894A-20AD8220B887}" type="datetime1">
              <a:rPr lang="en-US" smtClean="0"/>
              <a:pPr/>
              <a:t>10/22/2023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Egyptian Tourism Federation  </a:t>
            </a:r>
            <a:r>
              <a:rPr lang="ar-SA" dirty="0"/>
              <a:t>مدة التحلل </a:t>
            </a:r>
            <a:endParaRPr lang="en-US" dirty="0"/>
          </a:p>
        </p:txBody>
      </p:sp>
      <p:pic>
        <p:nvPicPr>
          <p:cNvPr id="10" name="Content Placeholder 9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E1BBB577-FC5A-4264-92B9-C78C7B1FFC9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56"/>
          <a:stretch/>
        </p:blipFill>
        <p:spPr>
          <a:xfrm>
            <a:off x="6217330" y="1470556"/>
            <a:ext cx="5568273" cy="5073569"/>
          </a:xfr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2EF13550-DBE2-4CC3-9CDD-BED7D05591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080550" y="313875"/>
            <a:ext cx="8780017" cy="1107996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rtl="1" eaLnBrk="0" fontAlgn="base" hangingPunct="0">
              <a:spcAft>
                <a:spcPct val="0"/>
              </a:spcAft>
            </a:pPr>
            <a:r>
              <a:rPr kumimoji="0" lang="ar-SA" altLang="en-US" sz="3600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Tahoma" panose="020B0604030504040204" pitchFamily="34" charset="0"/>
                <a:ea typeface="MS Gothic" panose="020B0609070205080204" pitchFamily="49" charset="-128"/>
                <a:cs typeface="Tahoma" panose="020B0604030504040204" pitchFamily="34" charset="0"/>
              </a:rPr>
              <a:t>ما هي المواد البلاستيكية</a:t>
            </a:r>
            <a:br>
              <a:rPr kumimoji="0" lang="ar-SA" altLang="en-US" sz="3600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Tahoma" panose="020B0604030504040204" pitchFamily="34" charset="0"/>
                <a:ea typeface="MS Gothic" panose="020B0609070205080204" pitchFamily="49" charset="-128"/>
                <a:cs typeface="Tahoma" panose="020B0604030504040204" pitchFamily="34" charset="0"/>
              </a:rPr>
            </a:br>
            <a:r>
              <a:rPr kumimoji="0" lang="ar-SA" altLang="en-US" sz="3600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Tahoma" panose="020B0604030504040204" pitchFamily="34" charset="0"/>
                <a:ea typeface="MS Gothic" panose="020B0609070205080204" pitchFamily="49" charset="-128"/>
                <a:cs typeface="Tahoma" panose="020B0604030504040204" pitchFamily="34" charset="0"/>
              </a:rPr>
              <a:t> </a:t>
            </a:r>
            <a:r>
              <a:rPr lang="ar-EG" sz="3600" dirty="0"/>
              <a:t>ذو الاستخدام الأحاد</a:t>
            </a:r>
            <a:r>
              <a:rPr lang="ar-SA" sz="3600" dirty="0"/>
              <a:t>ي ؟!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</a:rPr>
              <a:t> </a:t>
            </a:r>
            <a:endParaRPr kumimoji="0" lang="en-US" altLang="en-US" sz="6600" b="0" i="0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CC639E26-CF4A-45CE-B4A1-53C2F65CF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41" y="-18487"/>
            <a:ext cx="2266936" cy="12524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907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37AB0-F895-4318-9B21-0D6C306F0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6468" y="240576"/>
            <a:ext cx="9371949" cy="1183566"/>
          </a:xfrm>
        </p:spPr>
        <p:txBody>
          <a:bodyPr>
            <a:normAutofit fontScale="90000"/>
          </a:bodyPr>
          <a:lstStyle/>
          <a:p>
            <a:pPr algn="ctr"/>
            <a:r>
              <a:rPr lang="ar-EG" dirty="0"/>
              <a:t>يمكن للسياح إحضار زجاجاتهم القابلة لإعادة الاستخدام. يمكن للقارب تقديم أكواب قابلة لإعادة الاستخدام</a:t>
            </a:r>
            <a:endParaRPr lang="en-US" dirty="0"/>
          </a:p>
        </p:txBody>
      </p:sp>
      <p:pic>
        <p:nvPicPr>
          <p:cNvPr id="8" name="Content Placeholder 7" descr="A picture containing indoor, bottle, blender, table&#10;&#10;Description automatically generated">
            <a:extLst>
              <a:ext uri="{FF2B5EF4-FFF2-40B4-BE49-F238E27FC236}">
                <a16:creationId xmlns:a16="http://schemas.microsoft.com/office/drawing/2014/main" id="{6A6BCE96-FB55-43A7-810D-48D9652A08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47" y="2598857"/>
            <a:ext cx="4318859" cy="384039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51C072-E6A6-4A2B-8A6B-FCD681343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50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767453-A402-40A9-A84E-CD56A5506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10/22/2023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9F4156-867E-4268-90FC-9D550C1F3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Egyptian Tourism Federation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DF59D8B-6108-450A-AC7E-235006980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41" y="-18487"/>
            <a:ext cx="2266936" cy="1252483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25EF5D-3CA6-420A-9309-5C987B366A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6256" y="2693930"/>
            <a:ext cx="3840397" cy="38403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4F82C36-E60B-4124-A1F6-E478AF45253E}"/>
              </a:ext>
            </a:extLst>
          </p:cNvPr>
          <p:cNvSpPr txBox="1"/>
          <p:nvPr/>
        </p:nvSpPr>
        <p:spPr>
          <a:xfrm>
            <a:off x="4832059" y="2088859"/>
            <a:ext cx="326331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EG" dirty="0"/>
              <a:t>يمكن منح الضيوف كأس واحدة أثناء إقامتهم على القارب.</a:t>
            </a:r>
          </a:p>
          <a:p>
            <a:endParaRPr lang="en-US" dirty="0"/>
          </a:p>
          <a:p>
            <a:pPr algn="r"/>
            <a:r>
              <a:rPr lang="ar-EG" dirty="0"/>
              <a:t>يمكن أن تكون الأكواب القابلة لإعادة الاستخدام بألوان مختلفة أو يتم ترقيمها بحيث لا يمكن لأي شخص مزجها والتأكد من أنها نظيفة.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5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cup, table, colorful, small&#10;&#10;Description automatically generated">
            <a:extLst>
              <a:ext uri="{FF2B5EF4-FFF2-40B4-BE49-F238E27FC236}">
                <a16:creationId xmlns:a16="http://schemas.microsoft.com/office/drawing/2014/main" id="{C0B15D12-6E75-409F-8816-C2D7692BD3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950636" y="1787360"/>
            <a:ext cx="9241364" cy="4620682"/>
          </a:xfrm>
          <a:prstGeom prst="rect">
            <a:avLst/>
          </a:prstGeom>
          <a:noFill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C48562-3D7A-4120-A34C-203DC24E5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CD8D479-8942-46E8-A226-A4E01F7A105C}" type="slidenum">
              <a:rPr lang="en-US" sz="1000" smtClean="0">
                <a:solidFill>
                  <a:schemeClr val="accent1">
                    <a:lumMod val="50000"/>
                  </a:schemeClr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51</a:t>
            </a:fld>
            <a:endParaRPr lang="en-US" sz="10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0E72936-6E9F-4F58-A874-39D915DEE5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3403" y="6629400"/>
            <a:ext cx="1000662" cy="2286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BA2A3310-D664-4933-9402-AB5DB0887727}" type="datetime1">
              <a:rPr lang="en-US" sz="1000" smtClean="0">
                <a:solidFill>
                  <a:schemeClr val="accent1">
                    <a:lumMod val="50000"/>
                  </a:schemeClr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10/22/2023</a:t>
            </a:fld>
            <a:endParaRPr lang="en-US" sz="100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060C4D6-4152-436B-ADAA-1BFB2E7D9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000">
                <a:solidFill>
                  <a:schemeClr val="accent1">
                    <a:lumMod val="50000"/>
                  </a:schemeClr>
                </a:solidFill>
              </a:rPr>
              <a:t>Add a footer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FAA72D-3E5B-4F54-A86A-A451E646B4B4}"/>
              </a:ext>
            </a:extLst>
          </p:cNvPr>
          <p:cNvSpPr txBox="1"/>
          <p:nvPr/>
        </p:nvSpPr>
        <p:spPr>
          <a:xfrm>
            <a:off x="9678171" y="6870700"/>
            <a:ext cx="2513829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 tooltip="http://flickr.com/photos/healthebay/746343903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US" sz="700">
              <a:solidFill>
                <a:srgbClr val="FFFFFF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F86B21-00DB-44FF-A717-E26403E850B7}"/>
              </a:ext>
            </a:extLst>
          </p:cNvPr>
          <p:cNvSpPr txBox="1"/>
          <p:nvPr/>
        </p:nvSpPr>
        <p:spPr>
          <a:xfrm>
            <a:off x="8332697" y="5986628"/>
            <a:ext cx="238398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://www.soundofheart.org/galacticfreepress/content/seattle-commit-banning-plastic-straws-and-utensils-restaurant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6" tooltip="https://creativecommons.org/licenses/by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BY-ND</a:t>
            </a:r>
            <a:endParaRPr lang="en-US" sz="700">
              <a:solidFill>
                <a:srgbClr val="FFFFFF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0D720C1-8CF5-4F3B-865B-3A8615B60CCF}"/>
              </a:ext>
            </a:extLst>
          </p:cNvPr>
          <p:cNvSpPr txBox="1">
            <a:spLocks/>
          </p:cNvSpPr>
          <p:nvPr/>
        </p:nvSpPr>
        <p:spPr>
          <a:xfrm>
            <a:off x="2585028" y="274150"/>
            <a:ext cx="9371949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EG" sz="3100" dirty="0"/>
              <a:t>توقف عن تقديم أي عناصر بلاستيكية أو رغوية تستخدم مرة واحدة على القارب</a:t>
            </a:r>
            <a:endParaRPr lang="en-US" sz="3100" dirty="0"/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364847C6-5D44-4F9F-B424-D2F662753A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841" y="-18487"/>
            <a:ext cx="2266936" cy="1252483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2C16BC1-01E6-4D0B-AC7D-FE54A33C29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601" y="1503266"/>
            <a:ext cx="2584928" cy="257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64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3BF8D9-F2A6-43B6-B7D4-334644797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52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551B64-C48B-48A0-AD66-41EB0AEAE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10/22/2023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92703D-C598-4B53-9903-DC8160F8D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5DBA44-E195-4C34-ACF8-D2F5424E0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261812" cy="1249788"/>
          </a:xfrm>
          <a:prstGeom prst="rect">
            <a:avLst/>
          </a:prstGeom>
        </p:spPr>
      </p:pic>
      <p:pic>
        <p:nvPicPr>
          <p:cNvPr id="9" name="Picture 8" descr="A picture containing rug&#10;&#10;Description automatically generated">
            <a:extLst>
              <a:ext uri="{FF2B5EF4-FFF2-40B4-BE49-F238E27FC236}">
                <a16:creationId xmlns:a16="http://schemas.microsoft.com/office/drawing/2014/main" id="{D2E2C8F3-AA73-4344-A23A-D40C7CF03E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84471" y="1850472"/>
            <a:ext cx="6858000" cy="3157057"/>
          </a:xfrm>
          <a:prstGeom prst="rect">
            <a:avLst/>
          </a:prstGeom>
        </p:spPr>
      </p:pic>
      <p:pic>
        <p:nvPicPr>
          <p:cNvPr id="11" name="Picture 10" descr="A picture containing person, indoor, sitting, table&#10;&#10;Description automatically generated">
            <a:extLst>
              <a:ext uri="{FF2B5EF4-FFF2-40B4-BE49-F238E27FC236}">
                <a16:creationId xmlns:a16="http://schemas.microsoft.com/office/drawing/2014/main" id="{6CF0A1B8-F9FB-4C34-89BF-D3D0B58714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13603" y="1998263"/>
            <a:ext cx="5176884" cy="38826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B4AB1B1-F295-42DC-9FD2-3B83E9B0F890}"/>
              </a:ext>
            </a:extLst>
          </p:cNvPr>
          <p:cNvSpPr txBox="1"/>
          <p:nvPr/>
        </p:nvSpPr>
        <p:spPr>
          <a:xfrm>
            <a:off x="3157059" y="385726"/>
            <a:ext cx="5484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EG" dirty="0"/>
              <a:t>صناديق النفايات بأغطية على القوارب للحفاظ على النفايات من التناثر والطيران بعيدًا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F2D84E0-805A-4EC8-BA1A-F85B1F285F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2809" y="1609967"/>
            <a:ext cx="2578985" cy="363806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90C9603-4A1B-4BEB-8598-EE9030EA57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0209" y="3285940"/>
            <a:ext cx="1384183" cy="13841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32EC66D-00E8-4069-8BDB-9D918CB1F4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5535" y="3332714"/>
            <a:ext cx="1290636" cy="12906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103CF93-C40F-4802-9606-F86D95D42E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80377" y="3429000"/>
            <a:ext cx="1319854" cy="131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85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3858E2-F2EB-4916-876B-B92BAFEEA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53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A44D9B-031A-44DF-BD8D-12D0FBCE5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B9673-AC7F-4F1F-84E4-F0E5EAAE106D}" type="datetime1">
              <a:rPr lang="en-US" smtClean="0"/>
              <a:pPr/>
              <a:t>10/22/2023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EAF00F-AA8C-4D57-84AF-BE8FA739C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pic>
        <p:nvPicPr>
          <p:cNvPr id="6" name="Picture 5" descr="A picture containing sitting, table, red, food&#10;&#10;Description automatically generated">
            <a:extLst>
              <a:ext uri="{FF2B5EF4-FFF2-40B4-BE49-F238E27FC236}">
                <a16:creationId xmlns:a16="http://schemas.microsoft.com/office/drawing/2014/main" id="{4A55513E-85FF-4023-9A2A-9A8CD9E238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06866" y="1807033"/>
            <a:ext cx="4968067" cy="43356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7242DB-F13A-4222-BDEB-B49015CE0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848"/>
            <a:ext cx="2261812" cy="1249788"/>
          </a:xfrm>
          <a:prstGeom prst="rect">
            <a:avLst/>
          </a:prstGeom>
        </p:spPr>
      </p:pic>
      <p:pic>
        <p:nvPicPr>
          <p:cNvPr id="9" name="Picture 8" descr="A picture containing person, cup, table, small&#10;&#10;Description automatically generated">
            <a:extLst>
              <a:ext uri="{FF2B5EF4-FFF2-40B4-BE49-F238E27FC236}">
                <a16:creationId xmlns:a16="http://schemas.microsoft.com/office/drawing/2014/main" id="{E5CC502F-4DB0-4BC4-BE6E-F635A6A49C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2" y="1490823"/>
            <a:ext cx="3975233" cy="47464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2C96068-EDD9-4617-9B6E-05C48EDDCE73}"/>
              </a:ext>
            </a:extLst>
          </p:cNvPr>
          <p:cNvSpPr txBox="1"/>
          <p:nvPr/>
        </p:nvSpPr>
        <p:spPr>
          <a:xfrm>
            <a:off x="2902591" y="417127"/>
            <a:ext cx="7633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EG" sz="2400" b="1" dirty="0"/>
              <a:t>استخدم منفضة سجائر مغلقة أو عميقة لمنع مرشحات السجائر من الطيران في البحر</a:t>
            </a:r>
            <a:endParaRPr lang="en-US" sz="2400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A86988-3965-409D-BB14-E3B9CA2DA0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0040" y="1615934"/>
            <a:ext cx="3269988" cy="45280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7A2DD34-4F25-4A63-A6AE-95FE15C570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7889" y="4853366"/>
            <a:ext cx="1383912" cy="13839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FB0EC0F-D585-47BC-AB1D-05E5127C67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48533" y="4853366"/>
            <a:ext cx="1290636" cy="12906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9AC569C-44B9-4CB9-A0E1-6406895DD7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99536" y="4857635"/>
            <a:ext cx="1292464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1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25735-6917-40C2-BB92-33755AD8F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1069" y="-60942"/>
            <a:ext cx="8075595" cy="1252483"/>
          </a:xfrm>
        </p:spPr>
        <p:txBody>
          <a:bodyPr/>
          <a:lstStyle/>
          <a:p>
            <a:pPr algn="ctr"/>
            <a:r>
              <a:rPr lang="ar-EG" dirty="0"/>
              <a:t>حاول فصل نفاياتك على القارب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041D2B-B0B7-4477-A934-D4E87C67DB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5999" y="2195127"/>
            <a:ext cx="5820077" cy="3728822"/>
          </a:xfrm>
        </p:spPr>
        <p:txBody>
          <a:bodyPr>
            <a:normAutofit/>
          </a:bodyPr>
          <a:lstStyle/>
          <a:p>
            <a:pPr algn="r"/>
            <a:r>
              <a:rPr lang="ar-EG" dirty="0"/>
              <a:t>بتقسيم نفاياتك إلى 3 فئات:</a:t>
            </a:r>
          </a:p>
          <a:p>
            <a:pPr algn="r"/>
            <a:r>
              <a:rPr lang="ar-EG" dirty="0"/>
              <a:t>- صندوق النفايات العضوية</a:t>
            </a:r>
          </a:p>
          <a:p>
            <a:pPr algn="r"/>
            <a:r>
              <a:rPr lang="ar-EG" dirty="0"/>
              <a:t>- صندوق نفايات غير عضوي</a:t>
            </a:r>
          </a:p>
          <a:p>
            <a:pPr algn="r"/>
            <a:r>
              <a:rPr lang="ar-EG" dirty="0"/>
              <a:t>- سلة مهملات طبية</a:t>
            </a:r>
          </a:p>
          <a:p>
            <a:pPr algn="r"/>
            <a:r>
              <a:rPr lang="ar-EG" dirty="0"/>
              <a:t>يمكنك المساعدة في جهود إعادة التدوير الوطنية</a:t>
            </a:r>
          </a:p>
          <a:p>
            <a:pPr algn="r"/>
            <a:r>
              <a:rPr lang="ar-EG" dirty="0"/>
              <a:t>لا يمكن إعادة تدوير النفايات البلاستيكية إذا كانت متسخة بالنفايات العضوية</a:t>
            </a:r>
            <a:r>
              <a:rPr lang="ar-EG"/>
              <a:t>. </a:t>
            </a:r>
          </a:p>
          <a:p>
            <a:pPr algn="r"/>
            <a:r>
              <a:rPr lang="ar-EG"/>
              <a:t>يساعد </a:t>
            </a:r>
            <a:r>
              <a:rPr lang="ar-EG" dirty="0"/>
              <a:t>فصل النفايات في الحفاظ على نظافة البلاستيك</a:t>
            </a:r>
            <a:r>
              <a:rPr lang="en-US" dirty="0"/>
              <a:t>.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7203F5-827D-4822-BDED-078140123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54</a:t>
            </a:fld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406297A-2E90-4B77-91C1-57B49F851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81B4D-F060-418E-A958-B2BDC1A258F8}" type="datetime1">
              <a:rPr lang="en-US" smtClean="0"/>
              <a:pPr/>
              <a:t>10/22/2023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79E8C3B-3E51-4310-9B15-73F20DA4E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84ECCC11-3DC2-4ABA-8265-B1CF1DE8D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41" y="-18487"/>
            <a:ext cx="2266936" cy="1252483"/>
          </a:xfrm>
          <a:prstGeom prst="rect">
            <a:avLst/>
          </a:prstGeom>
          <a:noFill/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479F7AF-5861-4A44-A636-AFE40A1C21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10402" y="3012708"/>
            <a:ext cx="6028009" cy="2988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90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170EC-0CDE-44CB-9973-AAFEBC606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4065" y="-512054"/>
            <a:ext cx="9371949" cy="1183566"/>
          </a:xfrm>
        </p:spPr>
        <p:txBody>
          <a:bodyPr/>
          <a:lstStyle/>
          <a:p>
            <a:pPr algn="ctr"/>
            <a:r>
              <a:rPr lang="ar-EG" dirty="0"/>
              <a:t>قول لأصحابك وأهلك عن كل اللي عرفتو</a:t>
            </a:r>
            <a:endParaRPr lang="en-US" dirty="0"/>
          </a:p>
        </p:txBody>
      </p:sp>
      <p:pic>
        <p:nvPicPr>
          <p:cNvPr id="8" name="Content Placeholder 7" descr="A close up of a toy&#10;&#10;Description automatically generated">
            <a:extLst>
              <a:ext uri="{FF2B5EF4-FFF2-40B4-BE49-F238E27FC236}">
                <a16:creationId xmlns:a16="http://schemas.microsoft.com/office/drawing/2014/main" id="{0D86F911-3AF6-49AA-967D-13F5CF1B02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581185" y="901524"/>
            <a:ext cx="5845012" cy="462121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0A08B5-BB4E-4978-B039-07FDF5177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55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61E2DD-FDD5-4079-9DC7-2AD5777C1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10/22/2023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8F362E-615A-4C4A-A729-ACC8B8215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FFD8DCF9-1F37-4F90-88AE-36129CB143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7319" y="5552567"/>
            <a:ext cx="1926301" cy="1064282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DA6DDE-0528-48C8-B9B3-846BA52B67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459" y="5522737"/>
            <a:ext cx="1068801" cy="10199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9A51E20-AEBD-49CE-B91B-A87FBE7968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24" y="5600530"/>
            <a:ext cx="1064499" cy="9942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04275C5-0B6D-4463-BFB4-A16355C51F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935" y="5697369"/>
            <a:ext cx="1631289" cy="7671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48093B1-272B-4555-9877-B8FEABCBAD6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816" y="5552567"/>
            <a:ext cx="1190865" cy="10421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B617296-E0AA-483B-A6BD-355D0C9ECBF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930" y="5527960"/>
            <a:ext cx="1064499" cy="100747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9AF10A8-014A-48F6-A4AE-84644A53C77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481" y="5385733"/>
            <a:ext cx="1260500" cy="12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14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AE83D40-9921-4462-8219-452C8FDE2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EG" b="1" dirty="0"/>
              <a:t>مدة التحلل للبلاستيك </a:t>
            </a:r>
            <a:br>
              <a:rPr lang="en-US" b="1" dirty="0"/>
            </a:b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E872FA-C64E-4144-A85B-ED21B105A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6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F1D9765-8DF8-4D23-8649-88EB40392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66BA0-BF77-43AC-894A-20AD8220B887}" type="datetime1">
              <a:rPr lang="en-US" smtClean="0"/>
              <a:pPr/>
              <a:t>10/22/2023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9A831FA-F814-44C9-B097-0B7EBDE80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ar-SA" dirty="0"/>
              <a:t>مشاكل تحلل البلاستيك</a:t>
            </a:r>
            <a:endParaRPr lang="en-US" dirty="0"/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C961E05D-ECCC-4D5F-85A0-52DA60F4AD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827" y="0"/>
            <a:ext cx="7466121" cy="6629400"/>
          </a:xfrm>
          <a:prstGeom prst="rect">
            <a:avLst/>
          </a:prstGeom>
        </p:spPr>
      </p:pic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87C5B448-0662-424F-98E2-13A8EE9A2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41" y="-18487"/>
            <a:ext cx="2266936" cy="12524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3790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7C32A-9E82-421D-B88D-B3FA4C0D0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6267" y="149393"/>
            <a:ext cx="9371949" cy="916721"/>
          </a:xfrm>
        </p:spPr>
        <p:txBody>
          <a:bodyPr/>
          <a:lstStyle/>
          <a:p>
            <a:pPr algn="ctr"/>
            <a:r>
              <a:rPr lang="ar-SA" dirty="0"/>
              <a:t>ما هي مشاكل البلاستيك ؟!!</a:t>
            </a:r>
            <a:endParaRPr lang="en-US" dirty="0"/>
          </a:p>
        </p:txBody>
      </p:sp>
      <p:pic>
        <p:nvPicPr>
          <p:cNvPr id="9" name="Content Placeholder 8" descr="A picture containing outdoor, mountain, people, sitting&#10;&#10;Description automatically generated">
            <a:extLst>
              <a:ext uri="{FF2B5EF4-FFF2-40B4-BE49-F238E27FC236}">
                <a16:creationId xmlns:a16="http://schemas.microsoft.com/office/drawing/2014/main" id="{79FB6B13-0E72-4976-A5E8-096A809308C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10403" y="1555750"/>
            <a:ext cx="5037302" cy="4621213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1D9340-57DD-4D45-878C-458ACDC24D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43852" y="1555750"/>
            <a:ext cx="6169981" cy="4945063"/>
          </a:xfrm>
        </p:spPr>
        <p:txBody>
          <a:bodyPr/>
          <a:lstStyle/>
          <a:p>
            <a:pPr marL="0" indent="0" algn="ctr">
              <a:buNone/>
            </a:pPr>
            <a:r>
              <a:rPr lang="ar-EG" sz="2800" dirty="0"/>
              <a:t>البلاستيك </a:t>
            </a:r>
            <a:r>
              <a:rPr lang="ar-EG" sz="2800" dirty="0" err="1"/>
              <a:t>بياخد</a:t>
            </a:r>
            <a:r>
              <a:rPr lang="ar-EG" sz="2800" dirty="0"/>
              <a:t> وقت </a:t>
            </a:r>
            <a:r>
              <a:rPr lang="ar-SA" sz="2800" dirty="0"/>
              <a:t>طويل</a:t>
            </a:r>
            <a:r>
              <a:rPr lang="ar-EG" sz="2800" dirty="0"/>
              <a:t> عشان يتحلل</a:t>
            </a:r>
            <a:endParaRPr lang="ar-SA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ar-SA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ar-EG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المواد البلاستيك اللي بنستخدمها دلوقتي هتفضل موجودة لحد ما أحفادنا يبقو شباب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0" indent="0" algn="ctr">
              <a:buNone/>
            </a:pPr>
            <a:endParaRPr 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ar-EG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البلاستيك موجود في كل مكان</a:t>
            </a:r>
            <a:r>
              <a:rPr lang="ar-SA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على الكوكب</a:t>
            </a:r>
            <a:endParaRPr 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80CAF8-8256-41D5-8E2D-37C7E8C76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7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8360159-1715-4FB8-91EE-D6B679E60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66BA0-BF77-43AC-894A-20AD8220B887}" type="datetime1">
              <a:rPr lang="en-US" smtClean="0"/>
              <a:pPr/>
              <a:t>10/22/2023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28B5AAA-3DF7-497D-ABF7-67419D3DA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Egyptian Tourism Federation </a:t>
            </a:r>
            <a:r>
              <a:rPr lang="ar-SA" dirty="0"/>
              <a:t>معلومات صادمة عن البلاستيك </a:t>
            </a:r>
            <a:endParaRPr lang="en-US" dirty="0"/>
          </a:p>
        </p:txBody>
      </p:sp>
      <p:pic>
        <p:nvPicPr>
          <p:cNvPr id="11" name="Content Placeholder 6">
            <a:extLst>
              <a:ext uri="{FF2B5EF4-FFF2-40B4-BE49-F238E27FC236}">
                <a16:creationId xmlns:a16="http://schemas.microsoft.com/office/drawing/2014/main" id="{96C29042-F8C7-40CE-A18F-DA3C46D5F4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41" y="-18487"/>
            <a:ext cx="2266936" cy="12524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05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2E525-38FD-4D5F-B20C-F59E3ED56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05" y="58091"/>
            <a:ext cx="9371949" cy="1183566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ar-SA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معلوم</a:t>
            </a:r>
            <a:r>
              <a:rPr lang="ar-EG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ات</a:t>
            </a:r>
            <a:r>
              <a:rPr lang="ar-SA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صادمة عن البلاستيك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Content Placeholder 8" descr="A close up of a bottle&#10;&#10;Description automatically generated">
            <a:extLst>
              <a:ext uri="{FF2B5EF4-FFF2-40B4-BE49-F238E27FC236}">
                <a16:creationId xmlns:a16="http://schemas.microsoft.com/office/drawing/2014/main" id="{CDA5F5ED-736F-4C66-805A-42F46016D79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409700" y="2332736"/>
            <a:ext cx="4610100" cy="306724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1E6324-4D6C-47B6-B0B0-470CC6F3A7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71821" y="1556015"/>
            <a:ext cx="5015233" cy="4620682"/>
          </a:xfrm>
        </p:spPr>
        <p:txBody>
          <a:bodyPr/>
          <a:lstStyle/>
          <a:p>
            <a:endParaRPr lang="en-US" dirty="0"/>
          </a:p>
          <a:p>
            <a:pPr marL="0" indent="0" algn="ctr">
              <a:buNone/>
            </a:pPr>
            <a:endParaRPr lang="en-US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ar-SA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كل دقيقه بيتباع فيها مليون زجاجة بلاستيك حو</a:t>
            </a:r>
            <a:r>
              <a:rPr lang="ar-EG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ل</a:t>
            </a:r>
            <a:r>
              <a:rPr lang="ar-SA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العالم</a:t>
            </a:r>
            <a:endParaRPr lang="en-US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BCFAC2-117A-467D-98C1-751A253C5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8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75753FA-EC35-4845-B898-2D1BD262D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66BA0-BF77-43AC-894A-20AD8220B887}" type="datetime1">
              <a:rPr lang="en-US" smtClean="0"/>
              <a:pPr/>
              <a:t>10/22/2023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BC20699-5714-429A-BDB5-19CEC8683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Egyptian Tourism Federation</a:t>
            </a:r>
          </a:p>
        </p:txBody>
      </p:sp>
      <p:pic>
        <p:nvPicPr>
          <p:cNvPr id="11" name="Content Placeholder 6">
            <a:extLst>
              <a:ext uri="{FF2B5EF4-FFF2-40B4-BE49-F238E27FC236}">
                <a16:creationId xmlns:a16="http://schemas.microsoft.com/office/drawing/2014/main" id="{152E8076-BD65-4289-96D7-4315CBF1D1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41" y="-18487"/>
            <a:ext cx="2266936" cy="12524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0754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pile of sand&#10;&#10;Description automatically generated">
            <a:extLst>
              <a:ext uri="{FF2B5EF4-FFF2-40B4-BE49-F238E27FC236}">
                <a16:creationId xmlns:a16="http://schemas.microsoft.com/office/drawing/2014/main" id="{EC5DC2C0-A284-413C-9ABA-95BEA55D845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67576" y="1515165"/>
            <a:ext cx="5328424" cy="445057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AE76FE-ADCC-4F87-9B6F-C7164D6AB0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90849" y="1080159"/>
            <a:ext cx="4609775" cy="462068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en-US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ar-SA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نص مليون شفاطة بلاستيك بتستخدم كل يوم حول العالم.</a:t>
            </a:r>
            <a:endParaRPr lang="en-US" sz="8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3ADE29-F6FC-4443-BC8F-A88970EEE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9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0441859-618B-4DBE-9A2F-AB9FA4D8D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66BA0-BF77-43AC-894A-20AD8220B887}" type="datetime1">
              <a:rPr lang="en-US" smtClean="0"/>
              <a:pPr/>
              <a:t>10/22/2023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79E3AB6-5F7D-4318-91A2-45824C257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Egyptian Tourism Federation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E9C350-5623-4F78-AEFC-EB74AC4E766D}"/>
              </a:ext>
            </a:extLst>
          </p:cNvPr>
          <p:cNvSpPr txBox="1"/>
          <p:nvPr/>
        </p:nvSpPr>
        <p:spPr>
          <a:xfrm>
            <a:off x="691376" y="5530738"/>
            <a:ext cx="53284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://asiapacificreport.nz/2018/05/15/vanuatu-walks-the-talk-and-becomes-first-country-to-ban-plastic-straws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-sa/3.0/"/>
              </a:rPr>
              <a:t>CC BY-SA-NC</a:t>
            </a:r>
            <a:endParaRPr lang="en-US" sz="900"/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8387193C-ED02-461C-AA75-7EB7A5864F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41" y="-18487"/>
            <a:ext cx="2266936" cy="12524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0867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Ecology 16x9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ture ecology education photo presentation.potx" id="{C2041BFC-79DD-469A-9C9C-CE3A45FF64F3}" vid="{F6D325B2-35D9-40C5-B4CD-C0A8483D5659}"/>
    </a:ext>
  </a:extLst>
</a:theme>
</file>

<file path=ppt/theme/theme2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15293</TotalTime>
  <Words>1479</Words>
  <Application>Microsoft Office PowerPoint</Application>
  <PresentationFormat>Widescreen</PresentationFormat>
  <Paragraphs>320</Paragraphs>
  <Slides>55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Ecology 16x9</vt:lpstr>
      <vt:lpstr>مشكلة البلاستيك ذو الاستخدام الآحادي</vt:lpstr>
      <vt:lpstr>  ما هو البلاستيك؟ </vt:lpstr>
      <vt:lpstr>تـاريخ تـطـور البلاستيك</vt:lpstr>
      <vt:lpstr>إيه هي الحاجات المصنوعة من البلاستيك ؟! </vt:lpstr>
      <vt:lpstr>ما هي المواد البلاستيكية  ذو الاستخدام الأحادي ؟! </vt:lpstr>
      <vt:lpstr>مدة التحلل للبلاستيك  </vt:lpstr>
      <vt:lpstr>ما هي مشاكل البلاستيك ؟!!</vt:lpstr>
      <vt:lpstr> معلومات صادمة عن البلاستيك</vt:lpstr>
      <vt:lpstr>PowerPoint Presentation</vt:lpstr>
      <vt:lpstr>PowerPoint Presentation</vt:lpstr>
      <vt:lpstr>PowerPoint Presentation</vt:lpstr>
      <vt:lpstr>حركة العالم ضد البلاستيك 60 دولة تمنع البلاستيك ذو الاستخدام الاحادي</vt:lpstr>
      <vt:lpstr> البلاستيك و الطبيعة </vt:lpstr>
      <vt:lpstr>PowerPoint Presentation</vt:lpstr>
      <vt:lpstr>مصير النفايات</vt:lpstr>
      <vt:lpstr>مصر إحتلت المستوي السابع علي العالم في سوء إدارة المخلفات بتاعتها عام 2010</vt:lpstr>
      <vt:lpstr>كل ثانيه في عربية قمامة ترمي بلاستيك في المحيطات</vt:lpstr>
      <vt:lpstr>مخلفات البلاستيك بتتراكم علي الشواطيء</vt:lpstr>
      <vt:lpstr>سنة ٢٠٥٠ هيبقى وزن البلاستيك أكبر من وزن الأسماك الموجودة في البحر وده بعد ٣٠ سنة</vt:lpstr>
      <vt:lpstr> صورة لسلحفاه عالقة قي شبكة صيد</vt:lpstr>
      <vt:lpstr>الطيور بتاكل البلاستيك لإنهم بـ يفتكروها طعام</vt:lpstr>
      <vt:lpstr>والسمك أيضاً بيفتكر البلاستيك طعام</vt:lpstr>
      <vt:lpstr>في الفيديو دا هنشوف ازاي البلاستيك بيأثر على الكائنات البحرية</vt:lpstr>
      <vt:lpstr>ما هي مشاكل البلاستيك؟</vt:lpstr>
      <vt:lpstr>إيه مشكلة البلاستيك في المحيطات ؟</vt:lpstr>
      <vt:lpstr>الشعاب المرجانية هي أساس الكائنات البحرية</vt:lpstr>
      <vt:lpstr>البلاستيك ونشر العدوي بين الكائنات البحرية</vt:lpstr>
      <vt:lpstr> مش هايقدرو يهربو من البلاستيك  البلاستيك بيوصل لأبعد نقط في البحر بسبب حركة و تيارات المياة</vt:lpstr>
      <vt:lpstr>البلاستيك بيطفو علي سطح المياه</vt:lpstr>
      <vt:lpstr>توجد كميات كبيرة من البلاستيك متجمعة  في 5 دوامات ضخمة في المحيطات</vt:lpstr>
      <vt:lpstr>الكائنات البحرية و الطيور بتتغذي علي البلاستيك</vt:lpstr>
      <vt:lpstr>المايكروبلاستيك</vt:lpstr>
      <vt:lpstr>المايكرو بلاستيك    صغيرة جداً لدرجة إنك ممكن ما تشوفهاش</vt:lpstr>
      <vt:lpstr>إحنا بناكل البلاستيك عن طريق تناول الأسماك</vt:lpstr>
      <vt:lpstr>الأسماك بـ تاكل المايكرو بلاستيك وينتهي بيها الأمر في وجبات الغذاء</vt:lpstr>
      <vt:lpstr>البلاستيك والصحة!</vt:lpstr>
      <vt:lpstr>PowerPoint Presentation</vt:lpstr>
      <vt:lpstr>نوصي بــ</vt:lpstr>
      <vt:lpstr>هل يوجد حلول؟</vt:lpstr>
      <vt:lpstr>خريطة للدول اللي منعت أو بتخطط لمنع إستخدام البلاستيك ذو الاستخدام الاحادي  في كينيا، يعاقب بالحبس لمدة عام لمن يضبط يستخدم شنطة بلاستيك! </vt:lpstr>
      <vt:lpstr>PowerPoint Presentation</vt:lpstr>
      <vt:lpstr>PowerPoint Presentation</vt:lpstr>
      <vt:lpstr>تقليل استخدام البلاستيك ذو الاستخدام الاحادي</vt:lpstr>
      <vt:lpstr>"Oxo-BIODEGRADABLE" كيس بلاستيك </vt:lpstr>
      <vt:lpstr>المواد غير المنسوجة تدوم لفترة أطول من غيرها ولكنها لا تزال مصنوعة من ألياف بلاستيكية</vt:lpstr>
      <vt:lpstr>العودة لأيام زمان</vt:lpstr>
      <vt:lpstr>PowerPoint Presentation</vt:lpstr>
      <vt:lpstr>بيتم شراهم بكميات كبيرة</vt:lpstr>
      <vt:lpstr>PowerPoint Presentation</vt:lpstr>
      <vt:lpstr>يمكن للسياح إحضار زجاجاتهم القابلة لإعادة الاستخدام. يمكن للقارب تقديم أكواب قابلة لإعادة الاستخدام</vt:lpstr>
      <vt:lpstr>PowerPoint Presentation</vt:lpstr>
      <vt:lpstr>PowerPoint Presentation</vt:lpstr>
      <vt:lpstr>PowerPoint Presentation</vt:lpstr>
      <vt:lpstr>حاول فصل نفاياتك على القارب</vt:lpstr>
      <vt:lpstr>قول لأصحابك وأهلك عن كل اللي عرفتو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plastic problem</dc:title>
  <dc:creator>Loony Cha</dc:creator>
  <cp:lastModifiedBy>Maissa</cp:lastModifiedBy>
  <cp:revision>155</cp:revision>
  <dcterms:created xsi:type="dcterms:W3CDTF">2019-10-16T19:10:49Z</dcterms:created>
  <dcterms:modified xsi:type="dcterms:W3CDTF">2023-10-22T10:57:09Z</dcterms:modified>
</cp:coreProperties>
</file>